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0" r:id="rId2"/>
    <p:sldId id="261" r:id="rId3"/>
    <p:sldId id="282" r:id="rId4"/>
    <p:sldId id="284" r:id="rId5"/>
    <p:sldId id="293" r:id="rId6"/>
    <p:sldId id="285" r:id="rId7"/>
    <p:sldId id="294" r:id="rId8"/>
    <p:sldId id="295" r:id="rId9"/>
    <p:sldId id="286" r:id="rId10"/>
    <p:sldId id="301" r:id="rId11"/>
    <p:sldId id="283" r:id="rId12"/>
    <p:sldId id="296" r:id="rId13"/>
    <p:sldId id="289" r:id="rId14"/>
    <p:sldId id="267" r:id="rId15"/>
    <p:sldId id="268" r:id="rId16"/>
    <p:sldId id="270" r:id="rId17"/>
    <p:sldId id="274" r:id="rId18"/>
    <p:sldId id="278" r:id="rId19"/>
    <p:sldId id="276" r:id="rId20"/>
    <p:sldId id="290" r:id="rId21"/>
    <p:sldId id="291" r:id="rId22"/>
    <p:sldId id="292" r:id="rId23"/>
    <p:sldId id="297" r:id="rId24"/>
    <p:sldId id="299" r:id="rId25"/>
    <p:sldId id="302"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Excel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2160" b="1" i="0" u="none" strike="noStrike" kern="1200" baseline="0">
                <a:solidFill>
                  <a:prstClr val="black"/>
                </a:solidFill>
                <a:latin typeface="+mn-lt"/>
                <a:ea typeface="+mn-ea"/>
                <a:cs typeface="+mn-cs"/>
              </a:defRPr>
            </a:pPr>
            <a:r>
              <a:rPr lang="ru-RU" dirty="0"/>
              <a:t>Вопрос №</a:t>
            </a:r>
            <a:r>
              <a:rPr lang="ru-RU" sz="2400" dirty="0">
                <a:latin typeface="Times New Roman" pitchFamily="18" charset="0"/>
                <a:cs typeface="Times New Roman" pitchFamily="18" charset="0"/>
              </a:rPr>
              <a:t>1 </a:t>
            </a:r>
            <a:r>
              <a:rPr lang="ru-RU" sz="2400" dirty="0" smtClean="0">
                <a:latin typeface="Times New Roman" pitchFamily="18" charset="0"/>
                <a:cs typeface="Times New Roman" pitchFamily="18" charset="0"/>
              </a:rPr>
              <a:t>«Знаешь ли ты что такое фаст- фуд?»</a:t>
            </a:r>
          </a:p>
        </c:rich>
      </c:tx>
      <c:layout>
        <c:manualLayout>
          <c:xMode val="edge"/>
          <c:yMode val="edge"/>
          <c:x val="9.0298786908910383E-2"/>
          <c:y val="2.8530326695726648E-2"/>
        </c:manualLayout>
      </c:layout>
      <c:overlay val="0"/>
    </c:title>
    <c:autoTitleDeleted val="0"/>
    <c:plotArea>
      <c:layout/>
      <c:pieChart>
        <c:varyColors val="1"/>
        <c:ser>
          <c:idx val="0"/>
          <c:order val="0"/>
          <c:tx>
            <c:strRef>
              <c:f>Лист1!$B$1</c:f>
              <c:strCache>
                <c:ptCount val="1"/>
                <c:pt idx="0">
                  <c:v>Вопрос №1 "Любишь ли ты жевательную резинку?"</c:v>
                </c:pt>
              </c:strCache>
            </c:strRef>
          </c:tx>
          <c:dLbls>
            <c:dLbl>
              <c:idx val="0"/>
              <c:layout/>
              <c:tx>
                <c:rich>
                  <a:bodyPr/>
                  <a:lstStyle/>
                  <a:p>
                    <a:r>
                      <a:rPr lang="en-US" smtClean="0"/>
                      <a:t>97%</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dLbl>
              <c:idx val="1"/>
              <c:layout/>
              <c:tx>
                <c:rich>
                  <a:bodyPr/>
                  <a:lstStyle/>
                  <a:p>
                    <a:r>
                      <a:rPr lang="en-US" dirty="0" smtClean="0"/>
                      <a:t>3%</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extLst>
          </c:dLbls>
          <c:cat>
            <c:strRef>
              <c:f>Лист1!$A$2:$A$3</c:f>
              <c:strCache>
                <c:ptCount val="2"/>
                <c:pt idx="0">
                  <c:v>Да</c:v>
                </c:pt>
                <c:pt idx="1">
                  <c:v>Нет</c:v>
                </c:pt>
              </c:strCache>
            </c:strRef>
          </c:cat>
          <c:val>
            <c:numRef>
              <c:f>Лист1!$B$2:$B$3</c:f>
              <c:numCache>
                <c:formatCode>0%</c:formatCode>
                <c:ptCount val="2"/>
                <c:pt idx="0">
                  <c:v>0.97000000000000031</c:v>
                </c:pt>
                <c:pt idx="1">
                  <c:v>3.0000000000000089E-2</c:v>
                </c:pt>
              </c:numCache>
            </c:numRef>
          </c:val>
        </c:ser>
        <c:ser>
          <c:idx val="1"/>
          <c:order val="1"/>
          <c:tx>
            <c:strRef>
              <c:f>Лист1!$C$1</c:f>
              <c:strCache>
                <c:ptCount val="1"/>
                <c:pt idx="0">
                  <c:v>Знаешь ли ты что такое фаст-фуд"</c:v>
                </c:pt>
              </c:strCache>
            </c:strRef>
          </c:tx>
          <c:cat>
            <c:strRef>
              <c:f>Лист1!$A$2:$A$3</c:f>
              <c:strCache>
                <c:ptCount val="2"/>
                <c:pt idx="0">
                  <c:v>Да</c:v>
                </c:pt>
                <c:pt idx="1">
                  <c:v>Нет</c:v>
                </c:pt>
              </c:strCache>
            </c:strRef>
          </c:cat>
          <c:val>
            <c:numRef>
              <c:f>Лист1!$C$2:$C$3</c:f>
              <c:numCache>
                <c:formatCode>General</c:formatCode>
                <c:ptCount val="2"/>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zero"/>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smtClean="0"/>
              <a:t>Вопрос №2 «</a:t>
            </a:r>
            <a:r>
              <a:rPr lang="ru-RU" sz="2160" b="1" i="0" u="none" strike="noStrike" baseline="0" dirty="0" smtClean="0"/>
              <a:t>Покупая продукты, обращаете ли вы внимание на их состав?</a:t>
            </a:r>
            <a:endParaRPr lang="ru-RU" dirty="0"/>
          </a:p>
        </c:rich>
      </c:tx>
      <c:layout>
        <c:manualLayout>
          <c:xMode val="edge"/>
          <c:yMode val="edge"/>
          <c:x val="0.14565448924478477"/>
          <c:y val="2.7324819933935353E-2"/>
        </c:manualLayout>
      </c:layout>
      <c:overlay val="0"/>
    </c:title>
    <c:autoTitleDeleted val="0"/>
    <c:plotArea>
      <c:layout/>
      <c:pieChart>
        <c:varyColors val="1"/>
        <c:ser>
          <c:idx val="0"/>
          <c:order val="0"/>
          <c:tx>
            <c:strRef>
              <c:f>Лист1!$B$1</c:f>
              <c:strCache>
                <c:ptCount val="1"/>
                <c:pt idx="0">
                  <c:v>Покупая продукты, обращаете ли вы внимание на их состав</c:v>
                </c:pt>
              </c:strCache>
            </c:strRef>
          </c:tx>
          <c:dLbls>
            <c:dLbl>
              <c:idx val="0"/>
              <c:layout/>
              <c:tx>
                <c:rich>
                  <a:bodyPr/>
                  <a:lstStyle/>
                  <a:p>
                    <a:r>
                      <a:rPr lang="en-US" smtClean="0"/>
                      <a:t>14%</a:t>
                    </a:r>
                    <a:endParaRPr lang="en-US"/>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Лист1!$A$2:$A$4</c:f>
              <c:strCache>
                <c:ptCount val="3"/>
                <c:pt idx="0">
                  <c:v>Иногда</c:v>
                </c:pt>
                <c:pt idx="1">
                  <c:v>Да</c:v>
                </c:pt>
                <c:pt idx="2">
                  <c:v>Нет</c:v>
                </c:pt>
              </c:strCache>
            </c:strRef>
          </c:cat>
          <c:val>
            <c:numRef>
              <c:f>Лист1!$B$2:$B$4</c:f>
              <c:numCache>
                <c:formatCode>0.00%</c:formatCode>
                <c:ptCount val="3"/>
                <c:pt idx="0" formatCode="0%">
                  <c:v>0.85000000000000064</c:v>
                </c:pt>
                <c:pt idx="1">
                  <c:v>0.19</c:v>
                </c:pt>
                <c:pt idx="2">
                  <c:v>0.67000000000000182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82279162647556869"/>
          <c:y val="0.47269298509315982"/>
          <c:w val="0.15083539523645936"/>
          <c:h val="0.20159708561793888"/>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smtClean="0"/>
              <a:t>Вопрос №3 «Любишь</a:t>
            </a:r>
            <a:r>
              <a:rPr lang="ru-RU" baseline="0" dirty="0" smtClean="0"/>
              <a:t> ли ты фаст-фуд?»</a:t>
            </a:r>
            <a:endParaRPr lang="ru-RU" dirty="0"/>
          </a:p>
        </c:rich>
      </c:tx>
      <c:layout>
        <c:manualLayout>
          <c:xMode val="edge"/>
          <c:yMode val="edge"/>
          <c:x val="0.17009010708827121"/>
          <c:y val="1.319430746339214E-2"/>
        </c:manualLayout>
      </c:layout>
      <c:overlay val="0"/>
    </c:title>
    <c:autoTitleDeleted val="0"/>
    <c:plotArea>
      <c:layout/>
      <c:pieChart>
        <c:varyColors val="1"/>
        <c:ser>
          <c:idx val="0"/>
          <c:order val="0"/>
          <c:tx>
            <c:strRef>
              <c:f>Лист1!$B$1</c:f>
              <c:strCache>
                <c:ptCount val="1"/>
                <c:pt idx="0">
                  <c:v>Столбец1</c:v>
                </c:pt>
              </c:strCache>
            </c:strRef>
          </c:tx>
          <c:dLbls>
            <c:dLbl>
              <c:idx val="0"/>
              <c:layout/>
              <c:showLegendKey val="0"/>
              <c:showVal val="1"/>
              <c:showCatName val="0"/>
              <c:showSerName val="0"/>
              <c:showPercent val="0"/>
              <c:showBubbleSize val="0"/>
              <c:extLst>
                <c:ext xmlns:c15="http://schemas.microsoft.com/office/drawing/2012/chart" uri="{CE6537A1-D6FC-4f65-9D91-7224C49458BB}">
                  <c15:layout/>
                </c:ext>
              </c:extLst>
            </c:dLbl>
            <c:dLbl>
              <c:idx val="1"/>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extLst>
          </c:dLbls>
          <c:cat>
            <c:strRef>
              <c:f>Лист1!$A$2:$A$5</c:f>
              <c:strCache>
                <c:ptCount val="2"/>
                <c:pt idx="0">
                  <c:v>Да</c:v>
                </c:pt>
                <c:pt idx="1">
                  <c:v>Нет</c:v>
                </c:pt>
              </c:strCache>
            </c:strRef>
          </c:cat>
          <c:val>
            <c:numRef>
              <c:f>Лист1!$B$2:$B$5</c:f>
              <c:numCache>
                <c:formatCode>0.00%</c:formatCode>
                <c:ptCount val="4"/>
                <c:pt idx="0">
                  <c:v>0.68</c:v>
                </c:pt>
                <c:pt idx="1">
                  <c:v>0.32000000000000073</c:v>
                </c:pt>
              </c:numCache>
            </c:numRef>
          </c:val>
        </c:ser>
        <c:dLbls>
          <c:showLegendKey val="0"/>
          <c:showVal val="0"/>
          <c:showCatName val="0"/>
          <c:showSerName val="0"/>
          <c:showPercent val="0"/>
          <c:showBubbleSize val="0"/>
          <c:showLeaderLines val="0"/>
        </c:dLbls>
        <c:firstSliceAng val="0"/>
      </c:pieChart>
    </c:plotArea>
    <c:legend>
      <c:legendPos val="r"/>
      <c:legendEntry>
        <c:idx val="2"/>
        <c:delete val="1"/>
      </c:legendEntry>
      <c:legendEntry>
        <c:idx val="3"/>
        <c:delete val="1"/>
      </c:legendEntry>
      <c:layout>
        <c:manualLayout>
          <c:xMode val="edge"/>
          <c:yMode val="edge"/>
          <c:x val="0.88045471624747162"/>
          <c:y val="0.44459016954011504"/>
          <c:w val="8.756167547768938E-2"/>
          <c:h val="0.19624756884616187"/>
        </c:manualLayout>
      </c:layout>
      <c:overlay val="0"/>
    </c:legend>
    <c:plotVisOnly val="1"/>
    <c:dispBlanksAs val="zero"/>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a:t>Вопрос </a:t>
            </a:r>
            <a:r>
              <a:rPr lang="ru-RU" dirty="0" smtClean="0"/>
              <a:t>№4 “Как</a:t>
            </a:r>
            <a:r>
              <a:rPr lang="ru-RU" baseline="0" dirty="0" smtClean="0"/>
              <a:t> часто вы употребляете в пищу фаст-фуд</a:t>
            </a:r>
            <a:r>
              <a:rPr lang="ru-RU" dirty="0" smtClean="0"/>
              <a:t>?"</a:t>
            </a:r>
            <a:endParaRPr lang="ru-RU" dirty="0"/>
          </a:p>
        </c:rich>
      </c:tx>
      <c:layout>
        <c:manualLayout>
          <c:xMode val="edge"/>
          <c:yMode val="edge"/>
          <c:x val="0.16184823831172263"/>
          <c:y val="0"/>
        </c:manualLayout>
      </c:layout>
      <c:overlay val="0"/>
    </c:title>
    <c:autoTitleDeleted val="0"/>
    <c:plotArea>
      <c:layout/>
      <c:pieChart>
        <c:varyColors val="1"/>
        <c:ser>
          <c:idx val="0"/>
          <c:order val="0"/>
          <c:tx>
            <c:strRef>
              <c:f>Лист1!$B$1</c:f>
              <c:strCache>
                <c:ptCount val="1"/>
                <c:pt idx="0">
                  <c:v>Вопрос №5 "Обращаешь ли ты внимание на состав жевательной резинки?"</c:v>
                </c:pt>
              </c:strCache>
            </c:strRef>
          </c:tx>
          <c:dLbls>
            <c:dLbl>
              <c:idx val="0"/>
              <c:layout/>
              <c:tx>
                <c:rich>
                  <a:bodyPr/>
                  <a:lstStyle/>
                  <a:p>
                    <a:r>
                      <a:rPr lang="en-US" smtClean="0"/>
                      <a:t>36%</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Лист1!$A$2:$A$4</c:f>
              <c:strCache>
                <c:ptCount val="3"/>
                <c:pt idx="0">
                  <c:v>Иногда</c:v>
                </c:pt>
                <c:pt idx="1">
                  <c:v>Часто</c:v>
                </c:pt>
                <c:pt idx="2">
                  <c:v>Редко</c:v>
                </c:pt>
              </c:strCache>
            </c:strRef>
          </c:cat>
          <c:val>
            <c:numRef>
              <c:f>Лист1!$B$2:$B$4</c:f>
              <c:numCache>
                <c:formatCode>0.00%</c:formatCode>
                <c:ptCount val="3"/>
                <c:pt idx="0">
                  <c:v>0.22500000000000001</c:v>
                </c:pt>
                <c:pt idx="1">
                  <c:v>8.0000000000000043E-2</c:v>
                </c:pt>
                <c:pt idx="2">
                  <c:v>0.56000000000000005</c:v>
                </c:pt>
              </c:numCache>
            </c:numRef>
          </c:val>
        </c:ser>
        <c:ser>
          <c:idx val="1"/>
          <c:order val="1"/>
          <c:tx>
            <c:strRef>
              <c:f>Лист1!$C$1</c:f>
              <c:strCache>
                <c:ptCount val="1"/>
                <c:pt idx="0">
                  <c:v>"Как часто вы употребляете в пищу фаст-фуд?"</c:v>
                </c:pt>
              </c:strCache>
            </c:strRef>
          </c:tx>
          <c:cat>
            <c:strRef>
              <c:f>Лист1!$A$2:$A$4</c:f>
              <c:strCache>
                <c:ptCount val="3"/>
                <c:pt idx="0">
                  <c:v>Иногда</c:v>
                </c:pt>
                <c:pt idx="1">
                  <c:v>Часто</c:v>
                </c:pt>
                <c:pt idx="2">
                  <c:v>Редко</c:v>
                </c:pt>
              </c:strCache>
            </c:strRef>
          </c:cat>
          <c:val>
            <c:numRef>
              <c:f>Лист1!$C$2:$C$4</c:f>
              <c:numCache>
                <c:formatCode>General</c:formatCode>
                <c:ptCount val="3"/>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zero"/>
    <c:showDLblsOverMax val="0"/>
  </c:chart>
  <c:txPr>
    <a:bodyPr/>
    <a:lstStyle/>
    <a:p>
      <a:pPr>
        <a:defRPr sz="1800"/>
      </a:pPr>
      <a:endParaRPr lang="ru-RU"/>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a:t>Вопрос </a:t>
            </a:r>
            <a:r>
              <a:rPr lang="ru-RU" dirty="0" smtClean="0"/>
              <a:t>№5 </a:t>
            </a:r>
            <a:r>
              <a:rPr lang="ru-RU" dirty="0"/>
              <a:t>"Стал бы ты </a:t>
            </a:r>
            <a:r>
              <a:rPr lang="ru-RU" dirty="0" smtClean="0"/>
              <a:t>употреблять </a:t>
            </a:r>
            <a:r>
              <a:rPr lang="ru-RU" dirty="0" smtClean="0">
                <a:solidFill>
                  <a:srgbClr val="FF0000"/>
                </a:solidFill>
              </a:rPr>
              <a:t>фаст-фуд, зная о наличии в нем вредных веществ?»</a:t>
            </a:r>
            <a:endParaRPr lang="ru-RU" dirty="0">
              <a:solidFill>
                <a:srgbClr val="FF0000"/>
              </a:solidFill>
            </a:endParaRPr>
          </a:p>
        </c:rich>
      </c:tx>
      <c:layout>
        <c:manualLayout>
          <c:xMode val="edge"/>
          <c:yMode val="edge"/>
          <c:x val="8.1220593130375343E-2"/>
          <c:y val="1.1326981780326841E-2"/>
        </c:manualLayout>
      </c:layout>
      <c:overlay val="0"/>
    </c:title>
    <c:autoTitleDeleted val="0"/>
    <c:plotArea>
      <c:layout/>
      <c:pieChart>
        <c:varyColors val="1"/>
        <c:ser>
          <c:idx val="0"/>
          <c:order val="0"/>
          <c:tx>
            <c:strRef>
              <c:f>Лист1!$B$1</c:f>
              <c:strCache>
                <c:ptCount val="1"/>
                <c:pt idx="0">
                  <c:v>Столбец2</c:v>
                </c:pt>
              </c:strCache>
            </c:strRef>
          </c:tx>
          <c:dLbls>
            <c:dLbl>
              <c:idx val="2"/>
              <c:layout/>
              <c:tx>
                <c:rich>
                  <a:bodyPr/>
                  <a:lstStyle/>
                  <a:p>
                    <a:r>
                      <a:rPr lang="en-US" smtClean="0"/>
                      <a:t>3%</a:t>
                    </a:r>
                    <a:endParaRPr lang="en-US" dirty="0"/>
                  </a:p>
                </c:rich>
              </c:tx>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Лист1!$A$2:$A$4</c:f>
              <c:strCache>
                <c:ptCount val="3"/>
                <c:pt idx="0">
                  <c:v>Да</c:v>
                </c:pt>
                <c:pt idx="1">
                  <c:v>Нет</c:v>
                </c:pt>
                <c:pt idx="2">
                  <c:v>Возможно</c:v>
                </c:pt>
              </c:strCache>
            </c:strRef>
          </c:cat>
          <c:val>
            <c:numRef>
              <c:f>Лист1!$B$2:$B$4</c:f>
              <c:numCache>
                <c:formatCode>0.00%</c:formatCode>
                <c:ptCount val="3"/>
                <c:pt idx="0">
                  <c:v>0.42000000000000032</c:v>
                </c:pt>
                <c:pt idx="1">
                  <c:v>0.5</c:v>
                </c:pt>
                <c:pt idx="2">
                  <c:v>1.2500000000000001E-2</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zero"/>
    <c:showDLblsOverMax val="0"/>
  </c:chart>
  <c:txPr>
    <a:bodyPr/>
    <a:lstStyle/>
    <a:p>
      <a:pPr>
        <a:defRPr sz="1800"/>
      </a:pPr>
      <a:endParaRPr lang="ru-RU"/>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dirty="0"/>
              <a:t>Вопрос </a:t>
            </a:r>
            <a:r>
              <a:rPr lang="ru-RU" dirty="0" smtClean="0"/>
              <a:t>№6 </a:t>
            </a:r>
            <a:r>
              <a:rPr lang="ru-RU" dirty="0"/>
              <a:t>"</a:t>
            </a:r>
            <a:r>
              <a:rPr lang="ru-RU" dirty="0" smtClean="0"/>
              <a:t>Какой</a:t>
            </a:r>
            <a:r>
              <a:rPr lang="ru-RU" baseline="0" dirty="0" smtClean="0"/>
              <a:t> </a:t>
            </a:r>
            <a:r>
              <a:rPr lang="ru-RU" dirty="0" smtClean="0"/>
              <a:t> фаст-фуд    вы </a:t>
            </a:r>
            <a:r>
              <a:rPr lang="ru-RU" dirty="0"/>
              <a:t>предпочитаете?" </a:t>
            </a:r>
          </a:p>
        </c:rich>
      </c:tx>
      <c:layout/>
      <c:overlay val="0"/>
    </c:title>
    <c:autoTitleDeleted val="0"/>
    <c:plotArea>
      <c:layout/>
      <c:pieChart>
        <c:varyColors val="1"/>
        <c:ser>
          <c:idx val="0"/>
          <c:order val="0"/>
          <c:tx>
            <c:strRef>
              <c:f>Лист1!$B$2</c:f>
              <c:strCache>
                <c:ptCount val="1"/>
                <c:pt idx="0">
                  <c:v>Вопрос №7 "Какую жевательную резинку вы предпочитаете?" </c:v>
                </c:pt>
              </c:strCache>
            </c:strRef>
          </c:tx>
          <c:dPt>
            <c:idx val="0"/>
            <c:bubble3D val="0"/>
            <c:explosion val="2"/>
          </c:dPt>
          <c:dLbls>
            <c:spPr>
              <a:noFill/>
              <a:ln>
                <a:noFill/>
              </a:ln>
              <a:effectLst/>
            </c:sp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Лист1!$A$3:$A$8</c:f>
              <c:strCache>
                <c:ptCount val="6"/>
                <c:pt idx="0">
                  <c:v>Чипсы</c:v>
                </c:pt>
                <c:pt idx="1">
                  <c:v>Кока-кола</c:v>
                </c:pt>
                <c:pt idx="2">
                  <c:v>Картофель фри 11%</c:v>
                </c:pt>
                <c:pt idx="3">
                  <c:v>Шаварма</c:v>
                </c:pt>
                <c:pt idx="4">
                  <c:v>Гамбургер</c:v>
                </c:pt>
                <c:pt idx="5">
                  <c:v>Сухарчики</c:v>
                </c:pt>
              </c:strCache>
            </c:strRef>
          </c:cat>
          <c:val>
            <c:numRef>
              <c:f>Лист1!$B$3:$B$8</c:f>
              <c:numCache>
                <c:formatCode>0.00%</c:formatCode>
                <c:ptCount val="6"/>
                <c:pt idx="0">
                  <c:v>0.47500000000000031</c:v>
                </c:pt>
                <c:pt idx="1">
                  <c:v>0.22500000000000001</c:v>
                </c:pt>
                <c:pt idx="2">
                  <c:v>0.1125</c:v>
                </c:pt>
                <c:pt idx="3" formatCode="0%">
                  <c:v>0.05</c:v>
                </c:pt>
                <c:pt idx="4" formatCode="0%">
                  <c:v>0.1125</c:v>
                </c:pt>
                <c:pt idx="5">
                  <c:v>2.5000000000000001E-2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5936052952045243"/>
          <c:y val="0.36186437654002557"/>
          <c:w val="0.33550250080088312"/>
          <c:h val="0.38079456850368648"/>
        </c:manualLayout>
      </c:layout>
      <c:overlay val="0"/>
    </c:legend>
    <c:plotVisOnly val="1"/>
    <c:dispBlanksAs val="zero"/>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19B0651-EE4F-4900-A07F-96A6BFA9D0F0}" type="slidenum">
              <a:rPr lang="ru-RU" smtClean="0"/>
              <a:pPr/>
              <a:t>‹#›</a:t>
            </a:fld>
            <a:endParaRPr lang="ru-RU" dirty="0"/>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B19B0651-EE4F-4900-A07F-96A6BFA9D0F0}" type="slidenum">
              <a:rPr lang="ru-RU" smtClean="0"/>
              <a:pPr/>
              <a:t>‹#›</a:t>
            </a:fld>
            <a:endParaRPr lang="ru-RU" dirty="0"/>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4361688" y="1026372"/>
            <a:ext cx="457200" cy="441325"/>
          </a:xfrm>
        </p:spPr>
        <p:txBody>
          <a:bodyPr/>
          <a:lstStyle/>
          <a:p>
            <a:fld id="{B19B0651-EE4F-4900-A07F-96A6BFA9D0F0}" type="slidenum">
              <a:rPr lang="ru-RU" smtClean="0"/>
              <a:pPr/>
              <a:t>‹#›</a:t>
            </a:fld>
            <a:endParaRPr lang="ru-RU" dirty="0"/>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dirty="0"/>
          </a:p>
        </p:txBody>
      </p:sp>
      <p:sp>
        <p:nvSpPr>
          <p:cNvPr id="4" name="Дата 3"/>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19B0651-EE4F-4900-A07F-96A6BFA9D0F0}" type="slidenum">
              <a:rPr lang="ru-RU" smtClean="0"/>
              <a:pPr/>
              <a:t>‹#›</a:t>
            </a:fld>
            <a:endParaRPr lang="ru-RU" dirty="0"/>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B4C71EC6-210F-42DE-9C53-41977AD35B3D}" type="datetimeFigureOut">
              <a:rPr lang="ru-RU" smtClean="0"/>
              <a:pPr/>
              <a:t>10.11.2023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dirty="0"/>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dirty="0"/>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B19B0651-EE4F-4900-A07F-96A6BFA9D0F0}" type="slidenum">
              <a:rPr lang="ru-RU" smtClean="0"/>
              <a:pPr/>
              <a:t>‹#›</a:t>
            </a:fld>
            <a:endParaRPr lang="ru-RU" dirty="0"/>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a:xfrm>
            <a:off x="4343400" y="1036020"/>
            <a:ext cx="457200" cy="441325"/>
          </a:xfrm>
        </p:spPr>
        <p:txBody>
          <a:bodyPr/>
          <a:lstStyle/>
          <a:p>
            <a:fld id="{B19B0651-EE4F-4900-A07F-96A6BFA9D0F0}"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19B0651-EE4F-4900-A07F-96A6BFA9D0F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19B0651-EE4F-4900-A07F-96A6BFA9D0F0}" type="slidenum">
              <a:rPr lang="ru-RU" smtClean="0"/>
              <a:pPr/>
              <a:t>‹#›</a:t>
            </a:fld>
            <a:endParaRPr lang="ru-RU" dirty="0"/>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10.11.2023</a:t>
            </a:fld>
            <a:endParaRPr lang="ru-RU" dirty="0"/>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B19B0651-EE4F-4900-A07F-96A6BFA9D0F0}" type="slidenum">
              <a:rPr lang="ru-RU" smtClean="0"/>
              <a:pPr/>
              <a:t>‹#›</a:t>
            </a:fld>
            <a:endParaRPr lang="ru-RU" dirty="0"/>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B4C71EC6-210F-42DE-9C53-41977AD35B3D}" type="datetimeFigureOut">
              <a:rPr lang="ru-RU" smtClean="0"/>
              <a:pPr/>
              <a:t>10.11.2023</a:t>
            </a:fld>
            <a:endParaRPr lang="ru-RU" dirty="0"/>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4C71EC6-210F-42DE-9C53-41977AD35B3D}" type="datetimeFigureOut">
              <a:rPr lang="ru-RU" smtClean="0"/>
              <a:pPr/>
              <a:t>10.11.2023</a:t>
            </a:fld>
            <a:endParaRPr lang="ru-RU" dirty="0"/>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dirty="0"/>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19B0651-EE4F-4900-A07F-96A6BFA9D0F0}" type="slidenum">
              <a:rPr lang="ru-RU" smtClean="0"/>
              <a:pPr/>
              <a:t>‹#›</a:t>
            </a:fld>
            <a:endParaRPr lang="ru-RU" dirty="0"/>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76056" y="4365104"/>
            <a:ext cx="3888432" cy="1477328"/>
          </a:xfrm>
          <a:prstGeom prst="rect">
            <a:avLst/>
          </a:prstGeom>
          <a:noFill/>
        </p:spPr>
        <p:txBody>
          <a:bodyPr wrap="square" rtlCol="0">
            <a:spAutoFit/>
          </a:bodyPr>
          <a:lstStyle/>
          <a:p>
            <a:r>
              <a:rPr lang="ru-RU" dirty="0" smtClean="0">
                <a:latin typeface="Segoe Print" pitchFamily="2" charset="0"/>
              </a:rPr>
              <a:t>Работу выполнили ученицы </a:t>
            </a:r>
          </a:p>
          <a:p>
            <a:r>
              <a:rPr lang="ru-RU" dirty="0" smtClean="0">
                <a:latin typeface="Segoe Print" pitchFamily="2" charset="0"/>
              </a:rPr>
              <a:t>МОУ СОШ №2 п.Спирово</a:t>
            </a:r>
          </a:p>
          <a:p>
            <a:r>
              <a:rPr lang="ru-RU" dirty="0" err="1" smtClean="0">
                <a:latin typeface="Segoe Print" pitchFamily="2" charset="0"/>
              </a:rPr>
              <a:t>Картошкиной</a:t>
            </a:r>
            <a:r>
              <a:rPr lang="ru-RU" dirty="0" smtClean="0">
                <a:latin typeface="Segoe Print" pitchFamily="2" charset="0"/>
              </a:rPr>
              <a:t> Марии</a:t>
            </a:r>
            <a:endParaRPr lang="ru-RU" dirty="0" smtClean="0">
              <a:latin typeface="Segoe Print" pitchFamily="2" charset="0"/>
            </a:endParaRPr>
          </a:p>
          <a:p>
            <a:r>
              <a:rPr lang="ru-RU" dirty="0" smtClean="0">
                <a:latin typeface="Segoe Print" pitchFamily="2" charset="0"/>
              </a:rPr>
              <a:t>Руководитель</a:t>
            </a:r>
            <a:r>
              <a:rPr lang="ru-RU" dirty="0" smtClean="0">
                <a:latin typeface="Segoe Print" pitchFamily="2" charset="0"/>
              </a:rPr>
              <a:t>: учитель химии Денисова Нина Васильевна</a:t>
            </a:r>
            <a:endParaRPr lang="ru-RU" dirty="0">
              <a:latin typeface="Segoe Print" pitchFamily="2"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068960"/>
            <a:ext cx="4464496" cy="28896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2266914" y="980728"/>
            <a:ext cx="4610173" cy="369332"/>
          </a:xfrm>
          <a:prstGeom prst="rect">
            <a:avLst/>
          </a:prstGeom>
        </p:spPr>
        <p:txBody>
          <a:bodyPr wrap="square">
            <a:spAutoFit/>
          </a:bodyPr>
          <a:lstStyle/>
          <a:p>
            <a:r>
              <a:rPr lang="ru-RU" b="1" i="1" dirty="0" smtClean="0"/>
              <a:t>Исследовательская работа на тему:</a:t>
            </a:r>
            <a:endParaRPr lang="ru-RU" dirty="0"/>
          </a:p>
        </p:txBody>
      </p:sp>
      <p:sp>
        <p:nvSpPr>
          <p:cNvPr id="1026" name="WordArt 2"/>
          <p:cNvSpPr>
            <a:spLocks noChangeArrowheads="1" noChangeShapeType="1" noTextEdit="1"/>
          </p:cNvSpPr>
          <p:nvPr/>
        </p:nvSpPr>
        <p:spPr bwMode="auto">
          <a:xfrm>
            <a:off x="1259633" y="1916832"/>
            <a:ext cx="6017468" cy="1080120"/>
          </a:xfrm>
          <a:prstGeom prst="rect">
            <a:avLst/>
          </a:prstGeom>
        </p:spPr>
        <p:txBody>
          <a:bodyPr wrap="none" fromWordArt="1">
            <a:prstTxWarp prst="textPlain">
              <a:avLst>
                <a:gd name="adj" fmla="val 49745"/>
              </a:avLst>
            </a:prstTxWarp>
          </a:bodyPr>
          <a:lstStyle/>
          <a:p>
            <a:pPr algn="ctr" rtl="0"/>
            <a:r>
              <a:rPr lang="ru-RU" sz="3600" kern="10" spc="0" dirty="0" smtClean="0">
                <a:ln w="12700">
                  <a:solidFill>
                    <a:srgbClr val="EAEAEA"/>
                  </a:solidFill>
                  <a:round/>
                  <a:headEnd/>
                  <a:tailEnd/>
                </a:ln>
                <a:solidFill>
                  <a:srgbClr val="002060"/>
                </a:solidFill>
                <a:effectLst>
                  <a:outerShdw dist="35921" dir="2700000" sy="50000" kx="2115830" algn="bl" rotWithShape="0">
                    <a:srgbClr val="C0C0C0">
                      <a:alpha val="80000"/>
                    </a:srgbClr>
                  </a:outerShdw>
                </a:effectLst>
                <a:latin typeface="Arial Black"/>
              </a:rPr>
              <a:t>"Вред или польза фаст-фуда"</a:t>
            </a:r>
            <a:endParaRPr lang="ru-RU" sz="3600" kern="10" spc="0" dirty="0">
              <a:ln w="12700">
                <a:solidFill>
                  <a:srgbClr val="EAEAEA"/>
                </a:solidFill>
                <a:round/>
                <a:headEnd/>
                <a:tailEnd/>
              </a:ln>
              <a:solidFill>
                <a:srgbClr val="002060"/>
              </a:solidFill>
              <a:effectLst>
                <a:outerShdw dist="35921" dir="2700000" sy="50000" kx="2115830" algn="bl" rotWithShape="0">
                  <a:srgbClr val="C0C0C0">
                    <a:alpha val="80000"/>
                  </a:srgbClr>
                </a:outerShdw>
              </a:effectLst>
              <a:latin typeface="Arial Black"/>
            </a:endParaRPr>
          </a:p>
        </p:txBody>
      </p:sp>
      <p:pic>
        <p:nvPicPr>
          <p:cNvPr id="8" name="Picture 21" descr="earth"/>
          <p:cNvPicPr>
            <a:picLocks noChangeAspect="1" noChangeArrowheads="1" noCrop="1"/>
          </p:cNvPicPr>
          <p:nvPr/>
        </p:nvPicPr>
        <p:blipFill>
          <a:blip r:embed="rId3" cstate="print"/>
          <a:srcRect/>
          <a:stretch>
            <a:fillRect/>
          </a:stretch>
        </p:blipFill>
        <p:spPr bwMode="auto">
          <a:xfrm>
            <a:off x="7380312" y="260648"/>
            <a:ext cx="1511300" cy="1511300"/>
          </a:xfrm>
          <a:prstGeom prst="rect">
            <a:avLst/>
          </a:prstGeom>
          <a:noFill/>
          <a:ln w="9525">
            <a:noFill/>
            <a:miter lim="800000"/>
            <a:headEnd/>
            <a:tailEnd/>
          </a:ln>
        </p:spPr>
      </p:pic>
    </p:spTree>
    <p:extLst>
      <p:ext uri="{BB962C8B-B14F-4D97-AF65-F5344CB8AC3E}">
        <p14:creationId xmlns:p14="http://schemas.microsoft.com/office/powerpoint/2010/main" val="3304066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8"/>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8"/>
                                        </p:tgtEl>
                                      </p:cBhvr>
                                    </p:animEffect>
                                    <p:set>
                                      <p:cBhvr>
                                        <p:cTn id="14"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ина\Pictures\2160613_1[1].jpg"/>
          <p:cNvPicPr>
            <a:picLocks noChangeAspect="1" noChangeArrowheads="1"/>
          </p:cNvPicPr>
          <p:nvPr/>
        </p:nvPicPr>
        <p:blipFill>
          <a:blip r:embed="rId2" cstate="print"/>
          <a:srcRect/>
          <a:stretch>
            <a:fillRect/>
          </a:stretch>
        </p:blipFill>
        <p:spPr bwMode="auto">
          <a:xfrm>
            <a:off x="6372200" y="332656"/>
            <a:ext cx="2341809" cy="1456755"/>
          </a:xfrm>
          <a:prstGeom prst="rect">
            <a:avLst/>
          </a:prstGeom>
          <a:noFill/>
        </p:spPr>
      </p:pic>
      <p:pic>
        <p:nvPicPr>
          <p:cNvPr id="4" name="Picture 3" descr="C:\Users\Нина\Pictures\389439[1].jpg"/>
          <p:cNvPicPr>
            <a:picLocks noChangeAspect="1" noChangeArrowheads="1"/>
          </p:cNvPicPr>
          <p:nvPr/>
        </p:nvPicPr>
        <p:blipFill>
          <a:blip r:embed="rId3" cstate="print"/>
          <a:srcRect/>
          <a:stretch>
            <a:fillRect/>
          </a:stretch>
        </p:blipFill>
        <p:spPr bwMode="auto">
          <a:xfrm>
            <a:off x="683568" y="4005064"/>
            <a:ext cx="3168352" cy="2492896"/>
          </a:xfrm>
          <a:prstGeom prst="rect">
            <a:avLst/>
          </a:prstGeom>
          <a:noFill/>
        </p:spPr>
      </p:pic>
      <p:pic>
        <p:nvPicPr>
          <p:cNvPr id="5" name="Picture 4" descr="C:\Users\Нина\Pictures\12c940161b550f17b474ee8249a201578f27250e[1].jpg"/>
          <p:cNvPicPr>
            <a:picLocks noChangeAspect="1" noChangeArrowheads="1"/>
          </p:cNvPicPr>
          <p:nvPr/>
        </p:nvPicPr>
        <p:blipFill>
          <a:blip r:embed="rId4" cstate="print"/>
          <a:srcRect/>
          <a:stretch>
            <a:fillRect/>
          </a:stretch>
        </p:blipFill>
        <p:spPr bwMode="auto">
          <a:xfrm>
            <a:off x="1979712" y="1484784"/>
            <a:ext cx="3937000" cy="2209800"/>
          </a:xfrm>
          <a:prstGeom prst="rect">
            <a:avLst/>
          </a:prstGeom>
          <a:noFill/>
        </p:spPr>
      </p:pic>
      <p:pic>
        <p:nvPicPr>
          <p:cNvPr id="6" name="Picture 8" descr="C:\Users\Нина\Pictures\krisa5[1].jpg"/>
          <p:cNvPicPr>
            <a:picLocks noChangeAspect="1" noChangeArrowheads="1"/>
          </p:cNvPicPr>
          <p:nvPr/>
        </p:nvPicPr>
        <p:blipFill>
          <a:blip r:embed="rId5" cstate="print"/>
          <a:srcRect/>
          <a:stretch>
            <a:fillRect/>
          </a:stretch>
        </p:blipFill>
        <p:spPr bwMode="auto">
          <a:xfrm>
            <a:off x="6804248" y="2132856"/>
            <a:ext cx="1905000" cy="1285875"/>
          </a:xfrm>
          <a:prstGeom prst="rect">
            <a:avLst/>
          </a:prstGeom>
          <a:noFill/>
        </p:spPr>
      </p:pic>
      <p:sp>
        <p:nvSpPr>
          <p:cNvPr id="7" name="Прямоугольник 6"/>
          <p:cNvSpPr/>
          <p:nvPr/>
        </p:nvSpPr>
        <p:spPr>
          <a:xfrm>
            <a:off x="4139952" y="4437112"/>
            <a:ext cx="4392488" cy="1200329"/>
          </a:xfrm>
          <a:prstGeom prst="rect">
            <a:avLst/>
          </a:prstGeom>
        </p:spPr>
        <p:txBody>
          <a:bodyPr wrap="square">
            <a:spAutoFit/>
          </a:bodyPr>
          <a:lstStyle/>
          <a:p>
            <a:r>
              <a:rPr lang="ru-RU" dirty="0" smtClean="0">
                <a:solidFill>
                  <a:srgbClr val="000000"/>
                </a:solidFill>
                <a:latin typeface="Segoe Print" pitchFamily="2" charset="0"/>
                <a:ea typeface="Calibri" pitchFamily="34" charset="0"/>
                <a:cs typeface="Times New Roman" pitchFamily="18" charset="0"/>
              </a:rPr>
              <a:t>Крысы, которых кормили только чипсами и сухариками, отказывались от еды. Они предпочитали голодать.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331640" y="2053891"/>
            <a:ext cx="6624736"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rgbClr val="000000"/>
                </a:solidFill>
                <a:effectLst/>
                <a:latin typeface="Segoe Print" pitchFamily="2" charset="0"/>
                <a:ea typeface="Calibri" pitchFamily="34" charset="0"/>
                <a:cs typeface="Times New Roman" pitchFamily="18" charset="0"/>
              </a:rPr>
              <a:t>Крысы, которых кормили только чипсами и сухариками, отказывались от еды. Они предпочитали голодать. Только когда животные чувствовали, что могут погибнуть от истощения, они начинали, есть предлагаемую пищу.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Segoe Print" pitchFamily="2" charset="0"/>
                <a:ea typeface="Calibri" pitchFamily="34" charset="0"/>
                <a:cs typeface="Times New Roman" pitchFamily="18" charset="0"/>
              </a:rPr>
              <a:t>Инстинкт самосохранения заставлял их голодать, чтобы выжить!</a:t>
            </a:r>
            <a:br>
              <a:rPr kumimoji="0" lang="ru-RU" b="0" i="0" u="none" strike="noStrike" cap="none" normalizeH="0" baseline="0" dirty="0" smtClean="0">
                <a:ln>
                  <a:noFill/>
                </a:ln>
                <a:solidFill>
                  <a:srgbClr val="000000"/>
                </a:solidFill>
                <a:effectLst/>
                <a:latin typeface="Segoe Print" pitchFamily="2" charset="0"/>
                <a:ea typeface="Calibri" pitchFamily="34" charset="0"/>
                <a:cs typeface="Times New Roman" pitchFamily="18" charset="0"/>
              </a:rPr>
            </a:br>
            <a:r>
              <a:rPr kumimoji="0" lang="ru-RU" b="0" i="0" u="none" strike="noStrike" cap="none" normalizeH="0" baseline="0" dirty="0" smtClean="0">
                <a:ln>
                  <a:noFill/>
                </a:ln>
                <a:solidFill>
                  <a:srgbClr val="000000"/>
                </a:solidFill>
                <a:effectLst/>
                <a:latin typeface="Segoe Print" pitchFamily="2" charset="0"/>
                <a:ea typeface="Times New Roman" pitchFamily="18" charset="0"/>
                <a:cs typeface="Times New Roman" pitchFamily="18" charset="0"/>
              </a:rPr>
              <a:t>  Учёными не один раз доказано, что фаст-фуд очень вредит здоровью и даже настроению людей.</a:t>
            </a:r>
            <a:endParaRPr kumimoji="0" lang="ru-RU" b="0" i="0" u="none" strike="noStrike" cap="none" normalizeH="0" baseline="0" dirty="0" smtClean="0">
              <a:ln>
                <a:noFill/>
              </a:ln>
              <a:solidFill>
                <a:schemeClr val="tx1"/>
              </a:solidFill>
              <a:effectLst/>
              <a:latin typeface="Segoe Print" pitchFamily="2" charset="0"/>
              <a:cs typeface="Arial" pitchFamily="34" charset="0"/>
            </a:endParaRPr>
          </a:p>
        </p:txBody>
      </p:sp>
      <p:pic>
        <p:nvPicPr>
          <p:cNvPr id="3" name="Picture 3" descr="C:\Users\Нина\Pictures\laboratorijos-ziurke-60802667[1].jpg"/>
          <p:cNvPicPr>
            <a:picLocks noChangeAspect="1" noChangeArrowheads="1"/>
          </p:cNvPicPr>
          <p:nvPr/>
        </p:nvPicPr>
        <p:blipFill>
          <a:blip r:embed="rId2" cstate="print"/>
          <a:srcRect/>
          <a:stretch>
            <a:fillRect/>
          </a:stretch>
        </p:blipFill>
        <p:spPr bwMode="auto">
          <a:xfrm>
            <a:off x="251520" y="404664"/>
            <a:ext cx="2697311" cy="141734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531640"/>
          </a:xfrm>
        </p:spPr>
        <p:txBody>
          <a:bodyPr>
            <a:normAutofit/>
          </a:bodyPr>
          <a:lstStyle/>
          <a:p>
            <a:r>
              <a:rPr lang="ru-RU" b="1" dirty="0" smtClean="0"/>
              <a:t>Чем грозит быстрое питание?</a:t>
            </a:r>
            <a:r>
              <a:rPr lang="en-US" b="1" dirty="0" smtClean="0"/>
              <a:t> </a:t>
            </a:r>
            <a:br>
              <a:rPr lang="en-US" b="1" dirty="0" smtClean="0"/>
            </a:br>
            <a:r>
              <a:rPr lang="ru-RU" cap="none" dirty="0" smtClean="0">
                <a:solidFill>
                  <a:schemeClr val="tx1"/>
                </a:solidFill>
                <a:effectLst/>
                <a:latin typeface="Times New Roman" pitchFamily="18" charset="0"/>
                <a:ea typeface="Calibri" pitchFamily="34" charset="0"/>
                <a:cs typeface="Times New Roman" pitchFamily="18" charset="0"/>
              </a:rPr>
              <a:t>Спросили </a:t>
            </a:r>
            <a:r>
              <a:rPr lang="ru-RU" dirty="0" smtClean="0">
                <a:latin typeface="Times New Roman" pitchFamily="18" charset="0"/>
                <a:ea typeface="Calibri" pitchFamily="34" charset="0"/>
                <a:cs typeface="Times New Roman" pitchFamily="18" charset="0"/>
              </a:rPr>
              <a:t> </a:t>
            </a:r>
            <a:r>
              <a:rPr lang="ru-RU" cap="none" dirty="0" smtClean="0">
                <a:solidFill>
                  <a:schemeClr val="tx1"/>
                </a:solidFill>
                <a:effectLst/>
                <a:latin typeface="Times New Roman" pitchFamily="18" charset="0"/>
                <a:ea typeface="Calibri" pitchFamily="34" charset="0"/>
                <a:cs typeface="Times New Roman" pitchFamily="18" charset="0"/>
              </a:rPr>
              <a:t>медсестру  МОУ СОШ №2 </a:t>
            </a:r>
            <a:endParaRPr lang="ru-RU" dirty="0"/>
          </a:p>
        </p:txBody>
      </p:sp>
      <p:sp>
        <p:nvSpPr>
          <p:cNvPr id="3" name="Прямоугольник 2"/>
          <p:cNvSpPr/>
          <p:nvPr/>
        </p:nvSpPr>
        <p:spPr>
          <a:xfrm>
            <a:off x="1043608" y="2996952"/>
            <a:ext cx="7272808" cy="2031325"/>
          </a:xfrm>
          <a:prstGeom prst="rect">
            <a:avLst/>
          </a:prstGeom>
        </p:spPr>
        <p:txBody>
          <a:bodyPr wrap="square">
            <a:spAutoFit/>
          </a:bodyPr>
          <a:lstStyle/>
          <a:p>
            <a:pPr lvl="0" fontAlgn="base">
              <a:spcBef>
                <a:spcPct val="0"/>
              </a:spcBef>
              <a:spcAft>
                <a:spcPct val="0"/>
              </a:spcAft>
            </a:pPr>
            <a:r>
              <a:rPr lang="ru-RU" b="1" i="1" dirty="0" smtClean="0">
                <a:latin typeface="Times New Roman" pitchFamily="18" charset="0"/>
                <a:ea typeface="Calibri" pitchFamily="34" charset="0"/>
                <a:cs typeface="Times New Roman" pitchFamily="18" charset="0"/>
              </a:rPr>
              <a:t>Любовь Алексеевна .</a:t>
            </a:r>
            <a:r>
              <a:rPr lang="ru-RU" i="1" dirty="0" smtClean="0">
                <a:latin typeface="Times New Roman" pitchFamily="18" charset="0"/>
                <a:ea typeface="Calibri" pitchFamily="34" charset="0"/>
                <a:cs typeface="Times New Roman" pitchFamily="18" charset="0"/>
              </a:rPr>
              <a:t>Фаст-фуд не является полезной пищей, при частом употреблении вызывает ожирение, иногда даже язву и гастрит. Искусственные транс жиры которые используются при приготовлении фаст-фуда вызывают заболевания нервной системы, ишемическую болезнь сердца, онкологические заболевания, сахарный диабет и бесплодие.</a:t>
            </a:r>
            <a:endParaRPr lang="ru-RU" dirty="0" smtClean="0">
              <a:latin typeface="Times New Roman" pitchFamily="18" charset="0"/>
              <a:cs typeface="Times New Roman" pitchFamily="18" charset="0"/>
            </a:endParaRPr>
          </a:p>
          <a:p>
            <a:pPr lvl="0" eaLnBrk="0" fontAlgn="base" hangingPunct="0">
              <a:spcBef>
                <a:spcPct val="0"/>
              </a:spcBef>
              <a:spcAft>
                <a:spcPct val="0"/>
              </a:spcAft>
            </a:pPr>
            <a:r>
              <a:rPr lang="ru-RU" i="1" dirty="0" smtClean="0">
                <a:latin typeface="Times New Roman" pitchFamily="18" charset="0"/>
                <a:ea typeface="Calibri" pitchFamily="34" charset="0"/>
                <a:cs typeface="Times New Roman" pitchFamily="18" charset="0"/>
              </a:rPr>
              <a:t> От фаст-фуда нет никакой пользы, только один вред.</a:t>
            </a:r>
            <a:endParaRPr lang="ru-RU" dirty="0" smtClean="0">
              <a:latin typeface="Times New Roman" pitchFamily="18" charset="0"/>
              <a:cs typeface="Times New Roman" pitchFamily="18" charset="0"/>
            </a:endParaRPr>
          </a:p>
        </p:txBody>
      </p:sp>
      <p:pic>
        <p:nvPicPr>
          <p:cNvPr id="4" name="Picture 23" descr="mars"/>
          <p:cNvPicPr>
            <a:picLocks noChangeAspect="1" noChangeArrowheads="1" noCrop="1"/>
          </p:cNvPicPr>
          <p:nvPr/>
        </p:nvPicPr>
        <p:blipFill>
          <a:blip r:embed="rId2" cstate="print"/>
          <a:srcRect/>
          <a:stretch>
            <a:fillRect/>
          </a:stretch>
        </p:blipFill>
        <p:spPr bwMode="auto">
          <a:xfrm>
            <a:off x="7524328" y="5373216"/>
            <a:ext cx="863600" cy="86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xit" presetSubtype="0" fill="hold" nodeType="afterEffect">
                                  <p:stCondLst>
                                    <p:cond delay="0"/>
                                  </p:stCondLst>
                                  <p:childTnLst>
                                    <p:animEffect transition="out" filter="fade">
                                      <p:cBhvr>
                                        <p:cTn id="10" dur="1000"/>
                                        <p:tgtEl>
                                          <p:spTgt spid="4"/>
                                        </p:tgtEl>
                                      </p:cBhvr>
                                    </p:animEffect>
                                    <p:set>
                                      <p:cBhvr>
                                        <p:cTn id="11"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Статистические  данные  опроса учащихся МОУ СОШ№2</a:t>
            </a:r>
            <a:endParaRPr lang="ru-RU" dirty="0"/>
          </a:p>
        </p:txBody>
      </p:sp>
      <p:sp>
        <p:nvSpPr>
          <p:cNvPr id="3" name="Прямоугольник 2"/>
          <p:cNvSpPr/>
          <p:nvPr/>
        </p:nvSpPr>
        <p:spPr>
          <a:xfrm>
            <a:off x="1259632" y="1844825"/>
            <a:ext cx="6336704" cy="1477328"/>
          </a:xfrm>
          <a:prstGeom prst="rect">
            <a:avLst/>
          </a:prstGeom>
        </p:spPr>
        <p:txBody>
          <a:bodyPr wrap="square">
            <a:spAutoFit/>
          </a:bodyPr>
          <a:lstStyle/>
          <a:p>
            <a:r>
              <a:rPr lang="ru-RU" dirty="0" smtClean="0"/>
              <a:t>Мы решили узнать, как относятся наши сверстники к употреблению Фаст-фуда. Для этого мы провели опрос учащихся.</a:t>
            </a:r>
          </a:p>
          <a:p>
            <a:r>
              <a:rPr lang="ru-RU" dirty="0" smtClean="0"/>
              <a:t>Проведено анкетирование среди  обучающихся 8-х классов .</a:t>
            </a:r>
            <a:endParaRPr lang="ru-RU" dirty="0"/>
          </a:p>
        </p:txBody>
      </p:sp>
      <p:pic>
        <p:nvPicPr>
          <p:cNvPr id="5" name="Picture 4" descr="J0284133"/>
          <p:cNvPicPr>
            <a:picLocks noChangeAspect="1" noChangeArrowheads="1" noCrop="1"/>
          </p:cNvPicPr>
          <p:nvPr/>
        </p:nvPicPr>
        <p:blipFill>
          <a:blip r:embed="rId2" cstate="print"/>
          <a:srcRect/>
          <a:stretch>
            <a:fillRect/>
          </a:stretch>
        </p:blipFill>
        <p:spPr bwMode="auto">
          <a:xfrm>
            <a:off x="755576" y="3645024"/>
            <a:ext cx="2664296" cy="194421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
            <p:extLst>
              <p:ext uri="{D42A27DB-BD31-4B8C-83A1-F6EECF244321}">
                <p14:modId xmlns:p14="http://schemas.microsoft.com/office/powerpoint/2010/main" val="1965168059"/>
              </p:ext>
            </p:extLst>
          </p:nvPr>
        </p:nvGraphicFramePr>
        <p:xfrm>
          <a:off x="395536" y="1124744"/>
          <a:ext cx="7992887"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395536" y="260648"/>
            <a:ext cx="7920880" cy="523220"/>
          </a:xfrm>
          <a:prstGeom prst="rect">
            <a:avLst/>
          </a:prstGeom>
          <a:noFill/>
        </p:spPr>
        <p:txBody>
          <a:bodyPr wrap="square" rtlCol="0">
            <a:spAutoFit/>
          </a:bodyPr>
          <a:lstStyle/>
          <a:p>
            <a:r>
              <a:rPr lang="ru-RU" sz="2800" dirty="0" smtClean="0">
                <a:latin typeface="Segoe Print" pitchFamily="2" charset="0"/>
              </a:rPr>
              <a:t>Результаты социологического опроса</a:t>
            </a:r>
            <a:endParaRPr lang="ru-RU" sz="2800" dirty="0">
              <a:latin typeface="Segoe Print" pitchFamily="2" charset="0"/>
            </a:endParaRPr>
          </a:p>
        </p:txBody>
      </p:sp>
    </p:spTree>
    <p:extLst>
      <p:ext uri="{BB962C8B-B14F-4D97-AF65-F5344CB8AC3E}">
        <p14:creationId xmlns:p14="http://schemas.microsoft.com/office/powerpoint/2010/main" val="18630810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3"/>
          <p:cNvGraphicFramePr>
            <a:graphicFrameLocks/>
          </p:cNvGraphicFramePr>
          <p:nvPr>
            <p:extLst>
              <p:ext uri="{D42A27DB-BD31-4B8C-83A1-F6EECF244321}">
                <p14:modId xmlns:p14="http://schemas.microsoft.com/office/powerpoint/2010/main" val="395008478"/>
              </p:ext>
            </p:extLst>
          </p:nvPr>
        </p:nvGraphicFramePr>
        <p:xfrm>
          <a:off x="683568" y="1196752"/>
          <a:ext cx="7704856" cy="48965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7827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extLst>
              <p:ext uri="{D42A27DB-BD31-4B8C-83A1-F6EECF244321}">
                <p14:modId xmlns:p14="http://schemas.microsoft.com/office/powerpoint/2010/main" val="373062824"/>
              </p:ext>
            </p:extLst>
          </p:nvPr>
        </p:nvGraphicFramePr>
        <p:xfrm>
          <a:off x="539552" y="764704"/>
          <a:ext cx="7941568" cy="503001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37404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683568" y="476672"/>
          <a:ext cx="8003232" cy="564949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969722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extLst>
              <p:ext uri="{D42A27DB-BD31-4B8C-83A1-F6EECF244321}">
                <p14:modId xmlns:p14="http://schemas.microsoft.com/office/powerpoint/2010/main" val="3851866297"/>
              </p:ext>
            </p:extLst>
          </p:nvPr>
        </p:nvGraphicFramePr>
        <p:xfrm>
          <a:off x="1115616" y="764704"/>
          <a:ext cx="7113984" cy="56060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919516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
            <p:extLst>
              <p:ext uri="{D42A27DB-BD31-4B8C-83A1-F6EECF244321}">
                <p14:modId xmlns:p14="http://schemas.microsoft.com/office/powerpoint/2010/main" val="2609225198"/>
              </p:ext>
            </p:extLst>
          </p:nvPr>
        </p:nvGraphicFramePr>
        <p:xfrm>
          <a:off x="539552" y="908720"/>
          <a:ext cx="7920880" cy="51845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01038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620688"/>
            <a:ext cx="6984776" cy="3170099"/>
          </a:xfrm>
          <a:prstGeom prst="rect">
            <a:avLst/>
          </a:prstGeom>
        </p:spPr>
        <p:txBody>
          <a:bodyPr wrap="square">
            <a:spAutoFit/>
          </a:bodyPr>
          <a:lstStyle/>
          <a:p>
            <a:r>
              <a:rPr lang="ru-RU" sz="2000" u="sng" dirty="0">
                <a:latin typeface="Segoe Print" pitchFamily="2" charset="0"/>
              </a:rPr>
              <a:t>Цель работы: </a:t>
            </a:r>
            <a:r>
              <a:rPr lang="ru-RU" sz="2000" dirty="0">
                <a:latin typeface="Segoe Print" pitchFamily="2" charset="0"/>
              </a:rPr>
              <a:t>выяснить, какое </a:t>
            </a:r>
            <a:r>
              <a:rPr lang="ru-RU" sz="2000" dirty="0" smtClean="0">
                <a:latin typeface="Segoe Print" pitchFamily="2" charset="0"/>
              </a:rPr>
              <a:t>влияние </a:t>
            </a:r>
            <a:r>
              <a:rPr lang="ru-RU" sz="2000" dirty="0">
                <a:latin typeface="Segoe Print" pitchFamily="2" charset="0"/>
              </a:rPr>
              <a:t>оказывает </a:t>
            </a:r>
            <a:r>
              <a:rPr lang="ru-RU" sz="2000" dirty="0" smtClean="0">
                <a:latin typeface="Segoe Script" pitchFamily="34" charset="0"/>
              </a:rPr>
              <a:t>фаст-фуд</a:t>
            </a:r>
            <a:r>
              <a:rPr lang="ru-RU" sz="2000" b="1" dirty="0" smtClean="0">
                <a:latin typeface="Segoe Script" pitchFamily="34" charset="0"/>
              </a:rPr>
              <a:t> </a:t>
            </a:r>
            <a:r>
              <a:rPr lang="ru-RU" sz="2000" dirty="0" smtClean="0">
                <a:latin typeface="Segoe Script" pitchFamily="34" charset="0"/>
              </a:rPr>
              <a:t>на </a:t>
            </a:r>
            <a:r>
              <a:rPr lang="ru-RU" sz="2000" dirty="0">
                <a:latin typeface="Segoe Script" pitchFamily="34" charset="0"/>
              </a:rPr>
              <a:t>наш организм. </a:t>
            </a:r>
          </a:p>
          <a:p>
            <a:r>
              <a:rPr lang="ru-RU" sz="2000" u="sng" dirty="0" smtClean="0">
                <a:latin typeface="Segoe Print" pitchFamily="2" charset="0"/>
              </a:rPr>
              <a:t>Задачи</a:t>
            </a:r>
            <a:r>
              <a:rPr lang="ru-RU" sz="2000" u="sng" dirty="0">
                <a:latin typeface="Segoe Print" pitchFamily="2" charset="0"/>
              </a:rPr>
              <a:t>:</a:t>
            </a:r>
          </a:p>
          <a:p>
            <a:pPr marL="285750" lvl="0" indent="-285750">
              <a:buFont typeface="Wingdings" pitchFamily="2" charset="2"/>
              <a:buChar char="ü"/>
            </a:pPr>
            <a:r>
              <a:rPr lang="ru-RU" sz="2000" dirty="0">
                <a:latin typeface="Segoe Print" pitchFamily="2" charset="0"/>
              </a:rPr>
              <a:t>изучить историю появления </a:t>
            </a:r>
            <a:r>
              <a:rPr lang="ru-RU" sz="2000" dirty="0" smtClean="0">
                <a:latin typeface="Segoe Print" pitchFamily="2" charset="0"/>
              </a:rPr>
              <a:t>фаст-фуда.</a:t>
            </a:r>
            <a:endParaRPr lang="ru-RU" sz="2000" dirty="0">
              <a:latin typeface="Segoe Print" pitchFamily="2" charset="0"/>
            </a:endParaRPr>
          </a:p>
          <a:p>
            <a:pPr marL="285750" lvl="0" indent="-285750">
              <a:buFont typeface="Wingdings" pitchFamily="2" charset="2"/>
              <a:buChar char="ü"/>
            </a:pPr>
            <a:r>
              <a:rPr lang="ru-RU" sz="2000" dirty="0">
                <a:latin typeface="Segoe Print" pitchFamily="2" charset="0"/>
              </a:rPr>
              <a:t>проанализировать и исследовать </a:t>
            </a:r>
            <a:r>
              <a:rPr lang="ru-RU" sz="2000" dirty="0" smtClean="0">
                <a:latin typeface="Segoe Print" pitchFamily="2" charset="0"/>
              </a:rPr>
              <a:t>состав фаст-фуда; </a:t>
            </a:r>
            <a:endParaRPr lang="ru-RU" sz="2000" dirty="0">
              <a:latin typeface="Segoe Print" pitchFamily="2" charset="0"/>
            </a:endParaRPr>
          </a:p>
          <a:p>
            <a:pPr marL="285750" lvl="0" indent="-285750">
              <a:buFont typeface="Wingdings" pitchFamily="2" charset="2"/>
              <a:buChar char="ü"/>
            </a:pPr>
            <a:r>
              <a:rPr lang="ru-RU" sz="2000" dirty="0">
                <a:latin typeface="Segoe Print" pitchFamily="2" charset="0"/>
              </a:rPr>
              <a:t>выяснить, какое влияние </a:t>
            </a:r>
            <a:r>
              <a:rPr lang="ru-RU" sz="2000" dirty="0" smtClean="0">
                <a:latin typeface="Segoe Print" pitchFamily="2" charset="0"/>
              </a:rPr>
              <a:t>фаст-фуд оказывает </a:t>
            </a:r>
            <a:r>
              <a:rPr lang="ru-RU" sz="2000" dirty="0">
                <a:latin typeface="Segoe Print" pitchFamily="2" charset="0"/>
              </a:rPr>
              <a:t>на здоровье человека; </a:t>
            </a:r>
          </a:p>
          <a:p>
            <a:pPr marL="285750" lvl="0" indent="-285750">
              <a:buFont typeface="Wingdings" pitchFamily="2" charset="2"/>
              <a:buChar char="ü"/>
            </a:pPr>
            <a:r>
              <a:rPr lang="ru-RU" sz="2000" dirty="0">
                <a:latin typeface="Segoe Print" pitchFamily="2" charset="0"/>
              </a:rPr>
              <a:t>провести социологический опрос обучающихся школы о </a:t>
            </a:r>
            <a:r>
              <a:rPr lang="ru-RU" sz="2000" dirty="0" smtClean="0">
                <a:latin typeface="Segoe Print" pitchFamily="2" charset="0"/>
              </a:rPr>
              <a:t>употреблении фаст-фуда.</a:t>
            </a:r>
            <a:endParaRPr lang="ru-RU" sz="2000" dirty="0">
              <a:latin typeface="Segoe Print" pitchFamily="2" charset="0"/>
            </a:endParaRPr>
          </a:p>
        </p:txBody>
      </p:sp>
      <p:pic>
        <p:nvPicPr>
          <p:cNvPr id="5" name="Рисунок 4" descr="H:\DCIM\100PHOTO\SAM_0308.JPG"/>
          <p:cNvPicPr/>
          <p:nvPr/>
        </p:nvPicPr>
        <p:blipFill>
          <a:blip r:embed="rId2" cstate="print"/>
          <a:srcRect/>
          <a:stretch>
            <a:fillRect/>
          </a:stretch>
        </p:blipFill>
        <p:spPr bwMode="auto">
          <a:xfrm>
            <a:off x="6156176" y="5013176"/>
            <a:ext cx="2352675" cy="1388864"/>
          </a:xfrm>
          <a:prstGeom prst="rect">
            <a:avLst/>
          </a:prstGeom>
          <a:noFill/>
          <a:ln w="9525">
            <a:noFill/>
            <a:miter lim="800000"/>
            <a:headEnd/>
            <a:tailEnd/>
          </a:ln>
        </p:spPr>
      </p:pic>
      <p:pic>
        <p:nvPicPr>
          <p:cNvPr id="6" name="Picture 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572000" y="4653136"/>
            <a:ext cx="2304256" cy="1160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1" descr="earth"/>
          <p:cNvPicPr>
            <a:picLocks noChangeAspect="1" noChangeArrowheads="1" noCrop="1"/>
          </p:cNvPicPr>
          <p:nvPr/>
        </p:nvPicPr>
        <p:blipFill>
          <a:blip r:embed="rId4" cstate="print"/>
          <a:srcRect/>
          <a:stretch>
            <a:fillRect/>
          </a:stretch>
        </p:blipFill>
        <p:spPr bwMode="auto">
          <a:xfrm>
            <a:off x="7308304" y="836712"/>
            <a:ext cx="1511300" cy="1511300"/>
          </a:xfrm>
          <a:prstGeom prst="rect">
            <a:avLst/>
          </a:prstGeom>
          <a:noFill/>
          <a:ln w="9525">
            <a:noFill/>
            <a:miter lim="800000"/>
            <a:headEnd/>
            <a:tailEnd/>
          </a:ln>
        </p:spPr>
      </p:pic>
    </p:spTree>
    <p:extLst>
      <p:ext uri="{BB962C8B-B14F-4D97-AF65-F5344CB8AC3E}">
        <p14:creationId xmlns:p14="http://schemas.microsoft.com/office/powerpoint/2010/main" val="377671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8"/>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8"/>
                                        </p:tgtEl>
                                      </p:cBhvr>
                                    </p:animEffect>
                                    <p:set>
                                      <p:cBhvr>
                                        <p:cTn id="14"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475656" y="701450"/>
            <a:ext cx="6552728"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Анализ анкетирования показал, что большая часть опрошенных  обучающихся </a:t>
            </a:r>
          </a:p>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47,5% употребляют чипсы в своем пищевом рационе, </a:t>
            </a:r>
          </a:p>
          <a:p>
            <a:pPr marL="0" marR="0" lvl="0" indent="449263"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22,5% обучающихся ответили, что очень любят кока-колу.  Потому   для исследования состава  мы взяли чипсы и кока-колу как представителей фаст-фуда.</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3" descr="D:\картинки по химии\картинки химия\412876003.jpg"/>
          <p:cNvPicPr>
            <a:picLocks noChangeAspect="1" noChangeArrowheads="1" noCrop="1"/>
          </p:cNvPicPr>
          <p:nvPr/>
        </p:nvPicPr>
        <p:blipFill>
          <a:blip r:embed="rId2" cstate="print"/>
          <a:srcRect/>
          <a:stretch>
            <a:fillRect/>
          </a:stretch>
        </p:blipFill>
        <p:spPr bwMode="auto">
          <a:xfrm>
            <a:off x="6588224" y="4653136"/>
            <a:ext cx="2555776" cy="2204864"/>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764704"/>
            <a:ext cx="7200800" cy="646331"/>
          </a:xfrm>
          <a:prstGeom prst="rect">
            <a:avLst/>
          </a:prstGeom>
        </p:spPr>
        <p:txBody>
          <a:bodyPr wrap="square">
            <a:spAutoFit/>
          </a:bodyPr>
          <a:lstStyle/>
          <a:p>
            <a:r>
              <a:rPr lang="ru-RU" sz="3600" dirty="0" smtClean="0">
                <a:latin typeface="Segoe Print" pitchFamily="2" charset="0"/>
              </a:rPr>
              <a:t>Экспериментальная часть</a:t>
            </a:r>
            <a:endParaRPr lang="ru-RU" sz="3600" dirty="0">
              <a:latin typeface="Segoe Print" pitchFamily="2" charset="0"/>
            </a:endParaRPr>
          </a:p>
        </p:txBody>
      </p:sp>
      <p:sp>
        <p:nvSpPr>
          <p:cNvPr id="35841" name="Rectangle 1"/>
          <p:cNvSpPr>
            <a:spLocks noChangeArrowheads="1"/>
          </p:cNvSpPr>
          <p:nvPr/>
        </p:nvSpPr>
        <p:spPr bwMode="auto">
          <a:xfrm>
            <a:off x="755576" y="1999884"/>
            <a:ext cx="381642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Опыт№1. Определение наличие крахмала  в чипсах</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2" name="Рисунок 6" descr="H:\DCIM\100PHOTO\SAM_0307.JPG"/>
          <p:cNvPicPr>
            <a:picLocks noChangeAspect="1" noChangeArrowheads="1"/>
          </p:cNvPicPr>
          <p:nvPr/>
        </p:nvPicPr>
        <p:blipFill>
          <a:blip r:embed="rId2" cstate="print"/>
          <a:srcRect/>
          <a:stretch>
            <a:fillRect/>
          </a:stretch>
        </p:blipFill>
        <p:spPr bwMode="auto">
          <a:xfrm>
            <a:off x="395536" y="2924944"/>
            <a:ext cx="3019425" cy="1714500"/>
          </a:xfrm>
          <a:prstGeom prst="rect">
            <a:avLst/>
          </a:prstGeom>
          <a:noFill/>
          <a:ln w="9525">
            <a:noFill/>
            <a:miter lim="800000"/>
            <a:headEnd/>
            <a:tailEnd/>
          </a:ln>
        </p:spPr>
      </p:pic>
      <p:sp>
        <p:nvSpPr>
          <p:cNvPr id="35843" name="Rectangle 3"/>
          <p:cNvSpPr>
            <a:spLocks noChangeArrowheads="1"/>
          </p:cNvSpPr>
          <p:nvPr/>
        </p:nvSpPr>
        <p:spPr bwMode="auto">
          <a:xfrm>
            <a:off x="4716016" y="1918522"/>
            <a:ext cx="44279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Опыт№2.  Определение наличие соли в чипсах</a:t>
            </a:r>
            <a:endParaRPr kumimoji="0" lang="ru-RU" b="0" i="0" u="none" strike="noStrike" cap="none" normalizeH="0" baseline="0" dirty="0" smtClean="0">
              <a:ln>
                <a:noFill/>
              </a:ln>
              <a:solidFill>
                <a:schemeClr val="tx1"/>
              </a:solidFill>
              <a:effectLst/>
              <a:latin typeface="Arial" pitchFamily="34" charset="0"/>
              <a:cs typeface="Arial" pitchFamily="34" charset="0"/>
            </a:endParaRPr>
          </a:p>
        </p:txBody>
      </p:sp>
      <p:pic>
        <p:nvPicPr>
          <p:cNvPr id="35844" name="Рисунок 8"/>
          <p:cNvPicPr>
            <a:picLocks noChangeAspect="1" noChangeArrowheads="1"/>
          </p:cNvPicPr>
          <p:nvPr/>
        </p:nvPicPr>
        <p:blipFill>
          <a:blip r:embed="rId3" cstate="print"/>
          <a:srcRect/>
          <a:stretch>
            <a:fillRect/>
          </a:stretch>
        </p:blipFill>
        <p:spPr bwMode="auto">
          <a:xfrm>
            <a:off x="6156176" y="3212976"/>
            <a:ext cx="1857375" cy="2047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467544" y="848701"/>
            <a:ext cx="475252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Опыт№3 на определение наличия жиров.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66" name="Рисунок 1"/>
          <p:cNvPicPr>
            <a:picLocks noChangeAspect="1" noChangeArrowheads="1"/>
          </p:cNvPicPr>
          <p:nvPr/>
        </p:nvPicPr>
        <p:blipFill>
          <a:blip r:embed="rId2" cstate="print"/>
          <a:srcRect/>
          <a:stretch>
            <a:fillRect/>
          </a:stretch>
        </p:blipFill>
        <p:spPr bwMode="auto">
          <a:xfrm>
            <a:off x="179512" y="1700808"/>
            <a:ext cx="1933575" cy="1400175"/>
          </a:xfrm>
          <a:prstGeom prst="rect">
            <a:avLst/>
          </a:prstGeom>
          <a:noFill/>
          <a:ln w="9525">
            <a:noFill/>
            <a:miter lim="800000"/>
            <a:headEnd/>
            <a:tailEnd/>
          </a:ln>
        </p:spPr>
      </p:pic>
      <p:pic>
        <p:nvPicPr>
          <p:cNvPr id="36867" name="Рисунок 2"/>
          <p:cNvPicPr>
            <a:picLocks noChangeAspect="1" noChangeArrowheads="1"/>
          </p:cNvPicPr>
          <p:nvPr/>
        </p:nvPicPr>
        <p:blipFill>
          <a:blip r:embed="rId3" cstate="print"/>
          <a:srcRect/>
          <a:stretch>
            <a:fillRect/>
          </a:stretch>
        </p:blipFill>
        <p:spPr bwMode="auto">
          <a:xfrm>
            <a:off x="2051720" y="1700808"/>
            <a:ext cx="2009775" cy="1400175"/>
          </a:xfrm>
          <a:prstGeom prst="rect">
            <a:avLst/>
          </a:prstGeom>
          <a:noFill/>
          <a:ln w="9525">
            <a:noFill/>
            <a:miter lim="800000"/>
            <a:headEnd/>
            <a:tailEnd/>
          </a:ln>
        </p:spPr>
      </p:pic>
      <p:sp>
        <p:nvSpPr>
          <p:cNvPr id="36868" name="Rectangle 4"/>
          <p:cNvSpPr>
            <a:spLocks noChangeArrowheads="1"/>
          </p:cNvSpPr>
          <p:nvPr/>
        </p:nvSpPr>
        <p:spPr bwMode="auto">
          <a:xfrm>
            <a:off x="4499992" y="878253"/>
            <a:ext cx="4644008"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Опыт№4. Наблюдение взаимодействия кока-колы и колбасы.</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69" name="Рисунок 3"/>
          <p:cNvPicPr>
            <a:picLocks noChangeAspect="1" noChangeArrowheads="1"/>
          </p:cNvPicPr>
          <p:nvPr/>
        </p:nvPicPr>
        <p:blipFill>
          <a:blip r:embed="rId4" cstate="print"/>
          <a:srcRect/>
          <a:stretch>
            <a:fillRect/>
          </a:stretch>
        </p:blipFill>
        <p:spPr bwMode="auto">
          <a:xfrm>
            <a:off x="5148064" y="1844824"/>
            <a:ext cx="1724025" cy="1457325"/>
          </a:xfrm>
          <a:prstGeom prst="rect">
            <a:avLst/>
          </a:prstGeom>
          <a:noFill/>
          <a:ln w="9525">
            <a:noFill/>
            <a:miter lim="800000"/>
            <a:headEnd/>
            <a:tailEnd/>
          </a:ln>
        </p:spPr>
      </p:pic>
      <p:sp>
        <p:nvSpPr>
          <p:cNvPr id="36870" name="Rectangle 6"/>
          <p:cNvSpPr>
            <a:spLocks noChangeArrowheads="1"/>
          </p:cNvSpPr>
          <p:nvPr/>
        </p:nvSpPr>
        <p:spPr bwMode="auto">
          <a:xfrm>
            <a:off x="1187624" y="3408935"/>
            <a:ext cx="6192688"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Опыт№5. Очищение чайных чашек с помощью кока-колы</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6871" name="Рисунок 1"/>
          <p:cNvPicPr>
            <a:picLocks noChangeAspect="1" noChangeArrowheads="1"/>
          </p:cNvPicPr>
          <p:nvPr/>
        </p:nvPicPr>
        <p:blipFill>
          <a:blip r:embed="rId5" cstate="print"/>
          <a:srcRect/>
          <a:stretch>
            <a:fillRect/>
          </a:stretch>
        </p:blipFill>
        <p:spPr bwMode="auto">
          <a:xfrm>
            <a:off x="971600" y="4221088"/>
            <a:ext cx="1895475" cy="1409700"/>
          </a:xfrm>
          <a:prstGeom prst="rect">
            <a:avLst/>
          </a:prstGeom>
          <a:noFill/>
          <a:ln w="9525">
            <a:noFill/>
            <a:miter lim="800000"/>
            <a:headEnd/>
            <a:tailEnd/>
          </a:ln>
        </p:spPr>
      </p:pic>
      <p:pic>
        <p:nvPicPr>
          <p:cNvPr id="36872" name="Рисунок 2"/>
          <p:cNvPicPr>
            <a:picLocks noChangeAspect="1" noChangeArrowheads="1"/>
          </p:cNvPicPr>
          <p:nvPr/>
        </p:nvPicPr>
        <p:blipFill>
          <a:blip r:embed="rId6" cstate="print"/>
          <a:srcRect/>
          <a:stretch>
            <a:fillRect/>
          </a:stretch>
        </p:blipFill>
        <p:spPr bwMode="auto">
          <a:xfrm>
            <a:off x="3851920" y="4221088"/>
            <a:ext cx="1552575" cy="1362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899592" y="862285"/>
            <a:ext cx="741682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ходе проделанной работы мы сделали </a:t>
            </a:r>
            <a:r>
              <a:rPr kumimoji="0" lang="ru-RU" sz="24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вывод</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что употребление фаст-фуда больше вредно, чем полезно.</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Для приготовления фаст-фуда используется большое количество дешевых транс-жиров. Эти вещества вредны для организма больше, чем холестерин.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В некоторых напитках (кола-кола) используется сахарозаменитель аспартам, при регулярном употреблении он может спровоцировать аллергию, нарушения работы сердца, онкологические заболевания.</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2274838"/>
            <a:ext cx="7272808" cy="3416320"/>
          </a:xfrm>
          <a:prstGeom prst="rect">
            <a:avLst/>
          </a:prstGeom>
        </p:spPr>
        <p:txBody>
          <a:bodyPr wrap="square">
            <a:spAutoFit/>
          </a:bodyPr>
          <a:lstStyle/>
          <a:p>
            <a:pPr lvl="0" fontAlgn="base">
              <a:spcBef>
                <a:spcPct val="0"/>
              </a:spcBef>
              <a:spcAft>
                <a:spcPct val="0"/>
              </a:spcAft>
            </a:pPr>
            <a:r>
              <a:rPr lang="ru-RU" b="1" dirty="0" smtClean="0">
                <a:latin typeface="Times New Roman" pitchFamily="18" charset="0"/>
                <a:ea typeface="Times New Roman" pitchFamily="18" charset="0"/>
                <a:cs typeface="Times New Roman" pitchFamily="18" charset="0"/>
              </a:rPr>
              <a:t>Заключение</a:t>
            </a:r>
            <a:endParaRPr lang="ru-RU" dirty="0" smtClean="0">
              <a:latin typeface="Times New Roman" pitchFamily="18" charset="0"/>
              <a:cs typeface="Times New Roman" pitchFamily="18" charset="0"/>
            </a:endParaRPr>
          </a:p>
          <a:p>
            <a:pPr lvl="0" eaLnBrk="0" fontAlgn="base" hangingPunct="0">
              <a:spcBef>
                <a:spcPct val="0"/>
              </a:spcBef>
              <a:spcAft>
                <a:spcPct val="0"/>
              </a:spcAft>
            </a:pPr>
            <a:r>
              <a:rPr lang="ru-RU" dirty="0" smtClean="0">
                <a:solidFill>
                  <a:srgbClr val="000000"/>
                </a:solidFill>
                <a:latin typeface="Times New Roman" pitchFamily="18" charset="0"/>
                <a:ea typeface="Times New Roman" pitchFamily="18" charset="0"/>
                <a:cs typeface="Times New Roman" pitchFamily="18" charset="0"/>
              </a:rPr>
              <a:t>    В заключении мы хотели бы сказать, что добились своей цели. Мы узнали, в чём на самом деле заключается вред быстрого питания. Мы уверены, что проделали всю работу не зря и очень довольны результатом.</a:t>
            </a:r>
            <a:endParaRPr lang="ru-RU" dirty="0" smtClean="0">
              <a:latin typeface="Times New Roman" pitchFamily="18" charset="0"/>
              <a:cs typeface="Times New Roman" pitchFamily="18" charset="0"/>
            </a:endParaRPr>
          </a:p>
          <a:p>
            <a:pPr eaLnBrk="0" fontAlgn="base" hangingPunct="0">
              <a:spcBef>
                <a:spcPct val="0"/>
              </a:spcBef>
              <a:spcAft>
                <a:spcPct val="0"/>
              </a:spcAft>
            </a:pPr>
            <a:r>
              <a:rPr lang="ru-RU" dirty="0" smtClean="0">
                <a:solidFill>
                  <a:srgbClr val="000000"/>
                </a:solidFill>
                <a:latin typeface="Times New Roman" pitchFamily="18" charset="0"/>
                <a:ea typeface="Times New Roman" pitchFamily="18" charset="0"/>
                <a:cs typeface="Times New Roman" pitchFamily="18" charset="0"/>
              </a:rPr>
              <a:t>После того, что мы узнали о фаст - фуде, мы не будем увлекаться быстрым питанием.</a:t>
            </a:r>
            <a:endParaRPr lang="en-US" dirty="0" smtClean="0">
              <a:solidFill>
                <a:srgbClr val="000000"/>
              </a:solidFill>
              <a:latin typeface="Times New Roman" pitchFamily="18" charset="0"/>
              <a:ea typeface="Times New Roman" pitchFamily="18" charset="0"/>
              <a:cs typeface="Times New Roman" pitchFamily="18" charset="0"/>
            </a:endParaRPr>
          </a:p>
          <a:p>
            <a:pPr eaLnBrk="0" fontAlgn="base" hangingPunct="0">
              <a:spcBef>
                <a:spcPct val="0"/>
              </a:spcBef>
              <a:spcAft>
                <a:spcPct val="0"/>
              </a:spcAft>
            </a:pPr>
            <a:r>
              <a:rPr lang="en-US" dirty="0" smtClean="0">
                <a:solidFill>
                  <a:srgbClr val="00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 Данная работа вызвала повышенный интерес у учащихся нашей школы. Поэтому мы думаем, что эта работа будет продолжена и в дальнейшем с целью ознакомления с составом других продуктов питания и их влияния на наше здоровье.</a:t>
            </a:r>
          </a:p>
          <a:p>
            <a:pPr lvl="0" eaLnBrk="0" fontAlgn="base" hangingPunct="0">
              <a:spcBef>
                <a:spcPct val="0"/>
              </a:spcBef>
              <a:spcAft>
                <a:spcPct val="0"/>
              </a:spcAft>
            </a:pPr>
            <a:endParaRPr lang="ru-RU" dirty="0" smtClean="0">
              <a:latin typeface="Times New Roman" pitchFamily="18" charset="0"/>
              <a:cs typeface="Times New Roman" pitchFamily="18" charset="0"/>
            </a:endParaRPr>
          </a:p>
        </p:txBody>
      </p:sp>
      <p:pic>
        <p:nvPicPr>
          <p:cNvPr id="3" name="Picture 21" descr="earth"/>
          <p:cNvPicPr>
            <a:picLocks noChangeAspect="1" noChangeArrowheads="1" noCrop="1"/>
          </p:cNvPicPr>
          <p:nvPr/>
        </p:nvPicPr>
        <p:blipFill>
          <a:blip r:embed="rId2" cstate="print"/>
          <a:srcRect/>
          <a:stretch>
            <a:fillRect/>
          </a:stretch>
        </p:blipFill>
        <p:spPr bwMode="auto">
          <a:xfrm>
            <a:off x="5436096" y="908720"/>
            <a:ext cx="1511300" cy="151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3"/>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3"/>
                                        </p:tgtEl>
                                      </p:cBhvr>
                                    </p:animEffect>
                                    <p:set>
                                      <p:cBhvr>
                                        <p:cTn id="14"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755576" y="892978"/>
            <a:ext cx="7272808"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Список литературы</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1.   Э.С.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Гарднер</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Питание впопыхах": пер. с Франц. / Э.С.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Гаднер</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издательское объединение "Культура", 1999. - 448 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2.  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Котешева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И.А. Здоровый образ жизни и долголетие. / Ирина Анатольевна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Котешева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М.: РИПОЛ классик, 2008. - 96 с.: ил.</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3.  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Эйзенберг</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 и др. Фаст - фуд: пер. с англ. / 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Эйзенберг</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Х.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Муркофф</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С.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Хатавей</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Худож.А</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А.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Шуплецов</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 Мн.: </a:t>
            </a:r>
            <a:r>
              <a:rPr kumimoji="0" lang="ru-RU" sz="24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Валев</a:t>
            </a:r>
            <a:r>
              <a:rPr kumimoji="0" lang="ru-RU" sz="2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2001. - 656 с.</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Picture 21" descr="earth"/>
          <p:cNvPicPr>
            <a:picLocks noChangeAspect="1" noChangeArrowheads="1" noCrop="1"/>
          </p:cNvPicPr>
          <p:nvPr/>
        </p:nvPicPr>
        <p:blipFill>
          <a:blip r:embed="rId2" cstate="print"/>
          <a:srcRect/>
          <a:stretch>
            <a:fillRect/>
          </a:stretch>
        </p:blipFill>
        <p:spPr bwMode="auto">
          <a:xfrm>
            <a:off x="7092280" y="260648"/>
            <a:ext cx="1511300" cy="151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3"/>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3"/>
                                        </p:tgtEl>
                                      </p:cBhvr>
                                    </p:animEffect>
                                    <p:set>
                                      <p:cBhvr>
                                        <p:cTn id="14"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35696" y="1556792"/>
            <a:ext cx="5256584" cy="2123658"/>
          </a:xfrm>
          <a:prstGeom prst="rect">
            <a:avLst/>
          </a:prstGeom>
          <a:noFill/>
        </p:spPr>
        <p:txBody>
          <a:bodyPr wrap="square" rtlCol="0">
            <a:spAutoFit/>
          </a:bodyPr>
          <a:lstStyle/>
          <a:p>
            <a:pPr algn="ctr"/>
            <a:r>
              <a:rPr lang="ru-RU" sz="6600" dirty="0" smtClean="0">
                <a:latin typeface="Segoe Print" pitchFamily="2" charset="0"/>
              </a:rPr>
              <a:t>Спасибо за внимание!</a:t>
            </a:r>
            <a:endParaRPr lang="ru-RU" sz="6600" dirty="0">
              <a:latin typeface="Segoe Print" pitchFamily="2" charset="0"/>
            </a:endParaRPr>
          </a:p>
        </p:txBody>
      </p:sp>
      <p:pic>
        <p:nvPicPr>
          <p:cNvPr id="4" name="Picture 26" descr="C:\Documents and Settings\СВЕТЛАНА\Рабочий стол\анимашки\Хорошее настроение\20.GIF"/>
          <p:cNvPicPr>
            <a:picLocks noChangeAspect="1" noChangeArrowheads="1" noCrop="1"/>
          </p:cNvPicPr>
          <p:nvPr/>
        </p:nvPicPr>
        <p:blipFill>
          <a:blip r:embed="rId2" cstate="print"/>
          <a:srcRect/>
          <a:stretch>
            <a:fillRect/>
          </a:stretch>
        </p:blipFill>
        <p:spPr bwMode="auto">
          <a:xfrm>
            <a:off x="0" y="0"/>
            <a:ext cx="2357438" cy="1928813"/>
          </a:xfrm>
          <a:prstGeom prst="rect">
            <a:avLst/>
          </a:prstGeom>
          <a:noFill/>
          <a:ln w="9525">
            <a:noFill/>
            <a:miter lim="800000"/>
            <a:headEnd/>
            <a:tailEnd/>
          </a:ln>
        </p:spPr>
      </p:pic>
    </p:spTree>
    <p:extLst>
      <p:ext uri="{BB962C8B-B14F-4D97-AF65-F5344CB8AC3E}">
        <p14:creationId xmlns:p14="http://schemas.microsoft.com/office/powerpoint/2010/main" val="2015986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90664" y="404664"/>
            <a:ext cx="2962671" cy="369332"/>
          </a:xfrm>
          <a:prstGeom prst="rect">
            <a:avLst/>
          </a:prstGeom>
        </p:spPr>
        <p:txBody>
          <a:bodyPr wrap="square">
            <a:spAutoFit/>
          </a:bodyPr>
          <a:lstStyle/>
          <a:p>
            <a:r>
              <a:rPr lang="ru-RU" u="sng" dirty="0" smtClean="0">
                <a:latin typeface="Segoe Print" pitchFamily="2" charset="0"/>
              </a:rPr>
              <a:t>Историческая справка</a:t>
            </a:r>
            <a:endParaRPr lang="ru-RU" u="sng" dirty="0">
              <a:latin typeface="Segoe Print" pitchFamily="2" charset="0"/>
            </a:endParaRPr>
          </a:p>
        </p:txBody>
      </p:sp>
      <p:sp>
        <p:nvSpPr>
          <p:cNvPr id="1025" name="Rectangle 1"/>
          <p:cNvSpPr>
            <a:spLocks noChangeArrowheads="1"/>
          </p:cNvSpPr>
          <p:nvPr/>
        </p:nvSpPr>
        <p:spPr bwMode="auto">
          <a:xfrm>
            <a:off x="179512" y="958082"/>
            <a:ext cx="770485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Современный </a:t>
            </a:r>
            <a:r>
              <a:rPr kumimoji="0" lang="ru-RU" b="0" i="0" u="none" strike="noStrike" cap="none" normalizeH="0" baseline="0" dirty="0" err="1" smtClean="0">
                <a:ln>
                  <a:noFill/>
                </a:ln>
                <a:solidFill>
                  <a:schemeClr val="tx1"/>
                </a:solidFill>
                <a:effectLst/>
                <a:latin typeface="Segoe Print" pitchFamily="2" charset="0"/>
                <a:ea typeface="Calibri" pitchFamily="34" charset="0"/>
                <a:cs typeface="Times New Roman" pitchFamily="18" charset="0"/>
              </a:rPr>
              <a:t>фастфуд</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(фаст фуд) ведет свою историю с 1921года. Именно тогда в Канзасе, США, появилась компания</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Segoe Print" pitchFamily="2" charset="0"/>
                <a:ea typeface="Calibri" pitchFamily="34" charset="0"/>
                <a:cs typeface="Times New Roman" pitchFamily="18" charset="0"/>
              </a:rPr>
              <a:t>White</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latin typeface="Segoe Print" pitchFamily="2" charset="0"/>
                <a:ea typeface="Calibri" pitchFamily="34" charset="0"/>
                <a:cs typeface="Times New Roman" pitchFamily="18" charset="0"/>
              </a:rPr>
              <a:t>Castle</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фирменным блюдом которой стал гамбургер —диковинное в то время блюдо.</a:t>
            </a:r>
            <a:endParaRPr kumimoji="0" lang="ru-RU" b="0" i="0" u="none" strike="noStrike" cap="none" normalizeH="0" baseline="0" dirty="0" smtClean="0">
              <a:ln>
                <a:noFill/>
              </a:ln>
              <a:solidFill>
                <a:schemeClr val="tx1"/>
              </a:solidFill>
              <a:effectLst/>
              <a:latin typeface="Segoe Print" pitchFamily="2" charset="0"/>
              <a:cs typeface="Arial" pitchFamily="34" charset="0"/>
            </a:endParaRPr>
          </a:p>
        </p:txBody>
      </p:sp>
      <p:sp>
        <p:nvSpPr>
          <p:cNvPr id="1026" name="Rectangle 2"/>
          <p:cNvSpPr>
            <a:spLocks noChangeArrowheads="1"/>
          </p:cNvSpPr>
          <p:nvPr/>
        </p:nvSpPr>
        <p:spPr bwMode="auto">
          <a:xfrm>
            <a:off x="2555776" y="2569740"/>
            <a:ext cx="5976664"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Еда была вкусной и стабильно дешевой, вплоть до 1946 года</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гамбургер стоил 5 центов. </a:t>
            </a:r>
            <a:endParaRPr kumimoji="0" lang="ru-RU" b="0" i="0" u="none" strike="noStrike" cap="none" normalizeH="0" baseline="0" dirty="0" smtClean="0">
              <a:ln>
                <a:noFill/>
              </a:ln>
              <a:solidFill>
                <a:schemeClr val="tx1"/>
              </a:solidFill>
              <a:effectLst/>
              <a:latin typeface="Segoe Print" pitchFamily="2" charset="0"/>
              <a:cs typeface="Arial" pitchFamily="34" charset="0"/>
            </a:endParaRPr>
          </a:p>
        </p:txBody>
      </p:sp>
      <p:sp>
        <p:nvSpPr>
          <p:cNvPr id="1027" name="Rectangle 3"/>
          <p:cNvSpPr>
            <a:spLocks noChangeArrowheads="1"/>
          </p:cNvSpPr>
          <p:nvPr/>
        </p:nvSpPr>
        <p:spPr bwMode="auto">
          <a:xfrm>
            <a:off x="323528" y="4010163"/>
            <a:ext cx="856895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И, чтобы привлечь</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их в свое заведение, владелец компании придумал</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оригинальный маркетинговый ход. Он нанял несколько</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молодых людей в халатах врачей, которые каждый день</a:t>
            </a:r>
            <a:r>
              <a:rPr kumimoji="0" lang="en-US"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 </a:t>
            </a:r>
            <a:r>
              <a:rPr kumimoji="0" lang="ru-RU" b="0" i="0" u="none" strike="noStrike" cap="none" normalizeH="0" baseline="0" dirty="0" smtClean="0">
                <a:ln>
                  <a:noFill/>
                </a:ln>
                <a:solidFill>
                  <a:schemeClr val="tx1"/>
                </a:solidFill>
                <a:effectLst/>
                <a:latin typeface="Segoe Print" pitchFamily="2" charset="0"/>
                <a:ea typeface="Calibri" pitchFamily="34" charset="0"/>
                <a:cs typeface="Times New Roman" pitchFamily="18" charset="0"/>
              </a:rPr>
              <a:t>обедали в его ресторане. </a:t>
            </a:r>
            <a:endParaRPr kumimoji="0" lang="ru-RU" sz="1800" b="0" i="0" u="none" strike="noStrike" cap="none" normalizeH="0" baseline="0" dirty="0" smtClean="0">
              <a:ln>
                <a:noFill/>
              </a:ln>
              <a:solidFill>
                <a:schemeClr val="tx1"/>
              </a:solidFill>
              <a:effectLst/>
              <a:latin typeface="Segoe Print" pitchFamily="2" charset="0"/>
              <a:cs typeface="Arial" pitchFamily="34" charset="0"/>
            </a:endParaRPr>
          </a:p>
        </p:txBody>
      </p:sp>
      <p:pic>
        <p:nvPicPr>
          <p:cNvPr id="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420888"/>
            <a:ext cx="1296144" cy="11521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1" descr="earth"/>
          <p:cNvPicPr>
            <a:picLocks noChangeAspect="1" noChangeArrowheads="1" noCrop="1"/>
          </p:cNvPicPr>
          <p:nvPr/>
        </p:nvPicPr>
        <p:blipFill>
          <a:blip r:embed="rId3" cstate="print"/>
          <a:srcRect/>
          <a:stretch>
            <a:fillRect/>
          </a:stretch>
        </p:blipFill>
        <p:spPr bwMode="auto">
          <a:xfrm>
            <a:off x="7236296" y="764704"/>
            <a:ext cx="1511300" cy="151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8"/>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8"/>
                                        </p:tgtEl>
                                      </p:cBhvr>
                                    </p:animEffect>
                                    <p:set>
                                      <p:cBhvr>
                                        <p:cTn id="14"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r>
              <a:rPr lang="ru-RU" dirty="0" smtClean="0"/>
              <a:t>Конкуренты  </a:t>
            </a:r>
            <a:r>
              <a:rPr lang="ru-RU" cap="none" dirty="0" err="1" smtClean="0">
                <a:solidFill>
                  <a:schemeClr val="tx1"/>
                </a:solidFill>
                <a:effectLst/>
                <a:latin typeface="Segoe Print" pitchFamily="2" charset="0"/>
                <a:ea typeface="Calibri" pitchFamily="34" charset="0"/>
                <a:cs typeface="Times New Roman" pitchFamily="18" charset="0"/>
              </a:rPr>
              <a:t>White</a:t>
            </a:r>
            <a:r>
              <a:rPr lang="ru-RU" cap="none" dirty="0" smtClean="0">
                <a:solidFill>
                  <a:schemeClr val="tx1"/>
                </a:solidFill>
                <a:effectLst/>
                <a:latin typeface="Segoe Print" pitchFamily="2" charset="0"/>
                <a:ea typeface="Calibri" pitchFamily="34" charset="0"/>
                <a:cs typeface="Times New Roman" pitchFamily="18" charset="0"/>
              </a:rPr>
              <a:t> </a:t>
            </a:r>
            <a:r>
              <a:rPr lang="ru-RU" cap="none" dirty="0" err="1" smtClean="0">
                <a:solidFill>
                  <a:schemeClr val="tx1"/>
                </a:solidFill>
                <a:effectLst/>
                <a:latin typeface="Segoe Print" pitchFamily="2" charset="0"/>
                <a:ea typeface="Calibri" pitchFamily="34" charset="0"/>
                <a:cs typeface="Times New Roman" pitchFamily="18" charset="0"/>
              </a:rPr>
              <a:t>Castle</a:t>
            </a:r>
            <a:r>
              <a:rPr lang="ru-RU" cap="none" dirty="0" smtClean="0">
                <a:solidFill>
                  <a:schemeClr val="tx1"/>
                </a:solidFill>
                <a:effectLst/>
                <a:latin typeface="Segoe Print" pitchFamily="2" charset="0"/>
                <a:ea typeface="Calibri" pitchFamily="34" charset="0"/>
                <a:cs typeface="Times New Roman" pitchFamily="18" charset="0"/>
              </a:rPr>
              <a:t>, </a:t>
            </a:r>
            <a:endParaRPr lang="ru-RU" dirty="0"/>
          </a:p>
        </p:txBody>
      </p:sp>
      <p:pic>
        <p:nvPicPr>
          <p:cNvPr id="1026" name="Picture 2" descr="C:\Users\Нина\Pictures\mcdonald_brothers[1].jpg"/>
          <p:cNvPicPr>
            <a:picLocks noGrp="1" noChangeAspect="1" noChangeArrowheads="1"/>
          </p:cNvPicPr>
          <p:nvPr>
            <p:ph sz="half" idx="1"/>
          </p:nvPr>
        </p:nvPicPr>
        <p:blipFill>
          <a:blip r:embed="rId2" cstate="print"/>
          <a:stretch>
            <a:fillRect/>
          </a:stretch>
        </p:blipFill>
        <p:spPr bwMode="auto">
          <a:xfrm>
            <a:off x="301625" y="2546386"/>
            <a:ext cx="4038600" cy="2331966"/>
          </a:xfrm>
          <a:prstGeom prst="rect">
            <a:avLst/>
          </a:prstGeom>
          <a:noFill/>
        </p:spPr>
      </p:pic>
      <p:sp>
        <p:nvSpPr>
          <p:cNvPr id="4" name="Содержимое 3"/>
          <p:cNvSpPr>
            <a:spLocks noGrp="1"/>
          </p:cNvSpPr>
          <p:nvPr>
            <p:ph sz="half" idx="2"/>
          </p:nvPr>
        </p:nvSpPr>
        <p:spPr/>
        <p:txBody>
          <a:bodyPr>
            <a:normAutofit fontScale="85000" lnSpcReduction="20000"/>
          </a:bodyPr>
          <a:lstStyle/>
          <a:p>
            <a:r>
              <a:rPr lang="ru-RU" dirty="0" smtClean="0">
                <a:latin typeface="Monotype Corsiva" pitchFamily="66" charset="0"/>
              </a:rPr>
              <a:t> </a:t>
            </a:r>
            <a:r>
              <a:rPr lang="ru-RU" dirty="0" smtClean="0">
                <a:solidFill>
                  <a:schemeClr val="tx1"/>
                </a:solidFill>
                <a:latin typeface="Segoe Print" pitchFamily="2" charset="0"/>
                <a:cs typeface="Times New Roman" pitchFamily="18" charset="0"/>
              </a:rPr>
              <a:t>Конкуренты у “Белого замка” появились в конце 40-х. Недавно возникшая компания </a:t>
            </a:r>
            <a:r>
              <a:rPr lang="en-US" dirty="0" smtClean="0">
                <a:solidFill>
                  <a:schemeClr val="tx1"/>
                </a:solidFill>
                <a:latin typeface="Segoe Print" pitchFamily="2" charset="0"/>
                <a:cs typeface="Times New Roman" pitchFamily="18" charset="0"/>
              </a:rPr>
              <a:t> </a:t>
            </a:r>
            <a:r>
              <a:rPr lang="ru-RU" dirty="0" smtClean="0">
                <a:solidFill>
                  <a:schemeClr val="tx1"/>
                </a:solidFill>
                <a:latin typeface="Segoe Print" pitchFamily="2" charset="0"/>
                <a:cs typeface="Times New Roman" pitchFamily="18" charset="0"/>
              </a:rPr>
              <a:t>“Мак  </a:t>
            </a:r>
            <a:r>
              <a:rPr lang="ru-RU" dirty="0" err="1" smtClean="0">
                <a:solidFill>
                  <a:schemeClr val="tx1"/>
                </a:solidFill>
                <a:latin typeface="Segoe Print" pitchFamily="2" charset="0"/>
                <a:cs typeface="Times New Roman" pitchFamily="18" charset="0"/>
              </a:rPr>
              <a:t>Дональдс</a:t>
            </a:r>
            <a:r>
              <a:rPr lang="ru-RU" dirty="0" smtClean="0">
                <a:solidFill>
                  <a:schemeClr val="tx1"/>
                </a:solidFill>
                <a:latin typeface="Segoe Print" pitchFamily="2" charset="0"/>
                <a:cs typeface="Times New Roman" pitchFamily="18" charset="0"/>
              </a:rPr>
              <a:t>”, начинавшаяся с одного небольшого ресторана, продававшего барбекю автомобилистам, стала в 1948 году выпускать и гамбургеры. В 1954 заведения с той же торговой маркой начали открываться по всей стране.</a:t>
            </a:r>
            <a:endParaRPr lang="ru-RU" dirty="0">
              <a:solidFill>
                <a:schemeClr val="tx1"/>
              </a:solidFill>
              <a:latin typeface="Segoe Print" pitchFamily="2" charset="0"/>
              <a:cs typeface="Times New Roman" pitchFamily="18" charset="0"/>
            </a:endParaRPr>
          </a:p>
        </p:txBody>
      </p:sp>
      <p:pic>
        <p:nvPicPr>
          <p:cNvPr id="5" name="Picture 21" descr="earth"/>
          <p:cNvPicPr>
            <a:picLocks noChangeAspect="1" noChangeArrowheads="1" noCrop="1"/>
          </p:cNvPicPr>
          <p:nvPr/>
        </p:nvPicPr>
        <p:blipFill>
          <a:blip r:embed="rId3" cstate="print"/>
          <a:srcRect/>
          <a:stretch>
            <a:fillRect/>
          </a:stretch>
        </p:blipFill>
        <p:spPr bwMode="auto">
          <a:xfrm>
            <a:off x="7632700" y="188640"/>
            <a:ext cx="1511300" cy="15113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6" presetClass="emph" presetSubtype="0" fill="hold" nodeType="afterEffect">
                                  <p:stCondLst>
                                    <p:cond delay="0"/>
                                  </p:stCondLst>
                                  <p:childTnLst>
                                    <p:animScale>
                                      <p:cBhvr>
                                        <p:cTn id="10" dur="2000" fill="hold"/>
                                        <p:tgtEl>
                                          <p:spTgt spid="5"/>
                                        </p:tgtEl>
                                      </p:cBhvr>
                                      <p:by x="150000" y="150000"/>
                                    </p:animScale>
                                  </p:childTnLst>
                                </p:cTn>
                              </p:par>
                            </p:childTnLst>
                          </p:cTn>
                        </p:par>
                        <p:par>
                          <p:cTn id="11" fill="hold">
                            <p:stCondLst>
                              <p:cond delay="3000"/>
                            </p:stCondLst>
                            <p:childTnLst>
                              <p:par>
                                <p:cTn id="12" presetID="10" presetClass="exit" presetSubtype="0" fill="hold" nodeType="afterEffect">
                                  <p:stCondLst>
                                    <p:cond delay="0"/>
                                  </p:stCondLst>
                                  <p:childTnLst>
                                    <p:animEffect transition="out" filter="fade">
                                      <p:cBhvr>
                                        <p:cTn id="13" dur="2000"/>
                                        <p:tgtEl>
                                          <p:spTgt spid="5"/>
                                        </p:tgtEl>
                                      </p:cBhvr>
                                    </p:animEffect>
                                    <p:set>
                                      <p:cBhvr>
                                        <p:cTn id="14"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531640"/>
          </a:xfrm>
        </p:spPr>
        <p:txBody>
          <a:bodyPr>
            <a:normAutofit/>
          </a:bodyPr>
          <a:lstStyle/>
          <a:p>
            <a:r>
              <a:rPr lang="ru-RU" sz="2200" dirty="0" smtClean="0"/>
              <a:t> и Сеть ресторанов быстрого питания «Бюргер </a:t>
            </a:r>
            <a:r>
              <a:rPr lang="ru-RU" sz="2200" dirty="0" err="1" smtClean="0"/>
              <a:t>Кин</a:t>
            </a:r>
            <a:r>
              <a:rPr lang="ru-RU" sz="2200" dirty="0" smtClean="0"/>
              <a:t>», и американская сеть кафе быстрого питания «KFC» («Кентукки </a:t>
            </a:r>
            <a:r>
              <a:rPr lang="ru-RU" sz="2200" dirty="0" err="1" smtClean="0"/>
              <a:t>фрайд</a:t>
            </a:r>
            <a:r>
              <a:rPr lang="ru-RU" sz="2200" dirty="0" smtClean="0"/>
              <a:t> </a:t>
            </a:r>
            <a:r>
              <a:rPr lang="ru-RU" sz="2200" dirty="0" err="1" smtClean="0"/>
              <a:t>чикен</a:t>
            </a:r>
            <a:r>
              <a:rPr lang="ru-RU" sz="2200" dirty="0" smtClean="0"/>
              <a:t>»), доставка еды на дом.</a:t>
            </a:r>
            <a:endParaRPr lang="ru-RU" sz="2200" dirty="0"/>
          </a:p>
        </p:txBody>
      </p:sp>
      <p:pic>
        <p:nvPicPr>
          <p:cNvPr id="2050" name="Picture 2" descr="C:\Users\Нина\Pictures\i[3].jpg"/>
          <p:cNvPicPr>
            <a:picLocks noChangeAspect="1" noChangeArrowheads="1"/>
          </p:cNvPicPr>
          <p:nvPr/>
        </p:nvPicPr>
        <p:blipFill>
          <a:blip r:embed="rId2" cstate="print"/>
          <a:srcRect/>
          <a:stretch>
            <a:fillRect/>
          </a:stretch>
        </p:blipFill>
        <p:spPr bwMode="auto">
          <a:xfrm>
            <a:off x="467544" y="1844824"/>
            <a:ext cx="2714625" cy="1809750"/>
          </a:xfrm>
          <a:prstGeom prst="rect">
            <a:avLst/>
          </a:prstGeom>
          <a:noFill/>
        </p:spPr>
      </p:pic>
      <p:pic>
        <p:nvPicPr>
          <p:cNvPr id="2051" name="Picture 3" descr="C:\Users\Нина\Pictures\53ccd9d2d528b[1].jpg"/>
          <p:cNvPicPr>
            <a:picLocks noChangeAspect="1" noChangeArrowheads="1"/>
          </p:cNvPicPr>
          <p:nvPr/>
        </p:nvPicPr>
        <p:blipFill>
          <a:blip r:embed="rId3" cstate="print"/>
          <a:srcRect/>
          <a:stretch>
            <a:fillRect/>
          </a:stretch>
        </p:blipFill>
        <p:spPr bwMode="auto">
          <a:xfrm>
            <a:off x="3851920" y="1988840"/>
            <a:ext cx="3980111" cy="2074937"/>
          </a:xfrm>
          <a:prstGeom prst="rect">
            <a:avLst/>
          </a:prstGeom>
          <a:noFill/>
        </p:spPr>
      </p:pic>
      <p:pic>
        <p:nvPicPr>
          <p:cNvPr id="2052" name="Picture 4" descr="C:\Users\Нина\Pictures\i[7].jpg"/>
          <p:cNvPicPr>
            <a:picLocks noChangeAspect="1" noChangeArrowheads="1"/>
          </p:cNvPicPr>
          <p:nvPr/>
        </p:nvPicPr>
        <p:blipFill>
          <a:blip r:embed="rId4" cstate="print"/>
          <a:srcRect/>
          <a:stretch>
            <a:fillRect/>
          </a:stretch>
        </p:blipFill>
        <p:spPr bwMode="auto">
          <a:xfrm>
            <a:off x="0" y="3933056"/>
            <a:ext cx="3543300" cy="1809750"/>
          </a:xfrm>
          <a:prstGeom prst="rect">
            <a:avLst/>
          </a:prstGeom>
          <a:noFill/>
        </p:spPr>
      </p:pic>
      <p:pic>
        <p:nvPicPr>
          <p:cNvPr id="2053" name="Picture 5" descr="C:\Users\Нина\Pictures\kfc[3][1].jpg"/>
          <p:cNvPicPr>
            <a:picLocks noChangeAspect="1" noChangeArrowheads="1"/>
          </p:cNvPicPr>
          <p:nvPr/>
        </p:nvPicPr>
        <p:blipFill>
          <a:blip r:embed="rId5" cstate="print"/>
          <a:srcRect/>
          <a:stretch>
            <a:fillRect/>
          </a:stretch>
        </p:blipFill>
        <p:spPr bwMode="auto">
          <a:xfrm>
            <a:off x="5004048" y="4293096"/>
            <a:ext cx="3168352" cy="1818333"/>
          </a:xfrm>
          <a:prstGeom prst="rect">
            <a:avLst/>
          </a:prstGeom>
          <a:noFill/>
        </p:spPr>
      </p:pic>
      <p:pic>
        <p:nvPicPr>
          <p:cNvPr id="2054" name="Picture 6" descr="C:\Users\Нина\Pictures\BK - 2[1].jpg"/>
          <p:cNvPicPr>
            <a:picLocks noChangeAspect="1" noChangeArrowheads="1"/>
          </p:cNvPicPr>
          <p:nvPr/>
        </p:nvPicPr>
        <p:blipFill>
          <a:blip r:embed="rId6" cstate="print"/>
          <a:srcRect/>
          <a:stretch>
            <a:fillRect/>
          </a:stretch>
        </p:blipFill>
        <p:spPr bwMode="auto">
          <a:xfrm>
            <a:off x="2555776" y="5020617"/>
            <a:ext cx="2880320" cy="150472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340768"/>
            <a:ext cx="8686800" cy="3024336"/>
          </a:xfrm>
        </p:spPr>
        <p:txBody>
          <a:bodyPr>
            <a:normAutofit/>
          </a:bodyPr>
          <a:lstStyle/>
          <a:p>
            <a:r>
              <a:rPr lang="en-US" b="1" cap="none" dirty="0" smtClean="0">
                <a:solidFill>
                  <a:schemeClr val="tx1"/>
                </a:solidFill>
                <a:effectLst/>
                <a:latin typeface="Segoe Print" pitchFamily="2" charset="0"/>
                <a:ea typeface="Calibri" pitchFamily="34" charset="0"/>
                <a:cs typeface="Times New Roman" pitchFamily="18" charset="0"/>
              </a:rPr>
              <a:t>   </a:t>
            </a:r>
            <a:r>
              <a:rPr lang="ru-RU" b="1" cap="none" dirty="0" smtClean="0">
                <a:solidFill>
                  <a:schemeClr val="tx1"/>
                </a:solidFill>
                <a:effectLst/>
                <a:latin typeface="Segoe Print" pitchFamily="2" charset="0"/>
                <a:ea typeface="Calibri" pitchFamily="34" charset="0"/>
                <a:cs typeface="Times New Roman" pitchFamily="18" charset="0"/>
              </a:rPr>
              <a:t>В СССР фаст</a:t>
            </a:r>
            <a:r>
              <a:rPr lang="en-US" b="1" cap="none" dirty="0" smtClean="0">
                <a:solidFill>
                  <a:schemeClr val="tx1"/>
                </a:solidFill>
                <a:effectLst/>
                <a:latin typeface="Segoe Print" pitchFamily="2" charset="0"/>
                <a:ea typeface="Calibri" pitchFamily="34" charset="0"/>
                <a:cs typeface="Times New Roman" pitchFamily="18" charset="0"/>
              </a:rPr>
              <a:t> </a:t>
            </a:r>
            <a:r>
              <a:rPr lang="ru-RU" b="1" cap="none" dirty="0" smtClean="0">
                <a:solidFill>
                  <a:schemeClr val="tx1"/>
                </a:solidFill>
                <a:effectLst/>
                <a:latin typeface="Segoe Print" pitchFamily="2" charset="0"/>
                <a:ea typeface="Calibri" pitchFamily="34" charset="0"/>
                <a:cs typeface="Times New Roman" pitchFamily="18" charset="0"/>
              </a:rPr>
              <a:t>фуд впервые появился в 1990 году в Москве, где</a:t>
            </a:r>
            <a:r>
              <a:rPr lang="en-US" b="1" cap="none" dirty="0" smtClean="0">
                <a:solidFill>
                  <a:schemeClr val="tx1"/>
                </a:solidFill>
                <a:effectLst/>
                <a:latin typeface="Segoe Print" pitchFamily="2" charset="0"/>
                <a:ea typeface="Calibri" pitchFamily="34" charset="0"/>
                <a:cs typeface="Times New Roman" pitchFamily="18" charset="0"/>
              </a:rPr>
              <a:t> </a:t>
            </a:r>
            <a:r>
              <a:rPr lang="ru-RU" b="1" cap="none" dirty="0" smtClean="0">
                <a:solidFill>
                  <a:schemeClr val="tx1"/>
                </a:solidFill>
                <a:effectLst/>
                <a:latin typeface="Segoe Print" pitchFamily="2" charset="0"/>
                <a:ea typeface="Calibri" pitchFamily="34" charset="0"/>
                <a:cs typeface="Times New Roman" pitchFamily="18" charset="0"/>
              </a:rPr>
              <a:t>за первый день его работы работники ресторана обслужили</a:t>
            </a:r>
            <a:r>
              <a:rPr lang="en-US" b="1" cap="none" dirty="0" smtClean="0">
                <a:solidFill>
                  <a:schemeClr val="tx1"/>
                </a:solidFill>
                <a:effectLst/>
                <a:latin typeface="Segoe Print" pitchFamily="2" charset="0"/>
                <a:ea typeface="Calibri" pitchFamily="34" charset="0"/>
                <a:cs typeface="Times New Roman" pitchFamily="18" charset="0"/>
              </a:rPr>
              <a:t> </a:t>
            </a:r>
            <a:r>
              <a:rPr lang="ru-RU" b="1" cap="none" dirty="0" smtClean="0">
                <a:solidFill>
                  <a:schemeClr val="tx1"/>
                </a:solidFill>
                <a:effectLst/>
                <a:latin typeface="Segoe Print" pitchFamily="2" charset="0"/>
                <a:ea typeface="Calibri" pitchFamily="34" charset="0"/>
                <a:cs typeface="Times New Roman" pitchFamily="18" charset="0"/>
              </a:rPr>
              <a:t>около 30 тысяч человек</a:t>
            </a:r>
            <a:r>
              <a:rPr lang="ru-RU" b="1" cap="none" dirty="0" smtClean="0">
                <a:solidFill>
                  <a:schemeClr val="tx1"/>
                </a:solidFill>
                <a:effectLst/>
                <a:latin typeface="Segoe Print" pitchFamily="2" charset="0"/>
                <a:cs typeface="Arial" pitchFamily="34" charset="0"/>
              </a:rPr>
              <a:t> </a:t>
            </a:r>
            <a:r>
              <a:rPr lang="en-US" b="1" dirty="0" smtClean="0">
                <a:latin typeface="Segoe Print" pitchFamily="2" charset="0"/>
                <a:cs typeface="Arial" pitchFamily="34" charset="0"/>
              </a:rPr>
              <a:t>.</a:t>
            </a:r>
            <a:endParaRPr lang="ru-RU" dirty="0"/>
          </a:p>
        </p:txBody>
      </p:sp>
      <p:pic>
        <p:nvPicPr>
          <p:cNvPr id="4" name="Picture 2" descr="C:\Users\Нина\Pictures\35584244-MOSCOW-RUSSIA-October-6-2014-McDonald-s-food-McDonald-s-Corporation-is-the-world-s-largest-chain-of--Stock-Photo[1].jpg"/>
          <p:cNvPicPr>
            <a:picLocks noChangeAspect="1" noChangeArrowheads="1"/>
          </p:cNvPicPr>
          <p:nvPr/>
        </p:nvPicPr>
        <p:blipFill>
          <a:blip r:embed="rId2" cstate="print"/>
          <a:srcRect/>
          <a:stretch>
            <a:fillRect/>
          </a:stretch>
        </p:blipFill>
        <p:spPr bwMode="auto">
          <a:xfrm>
            <a:off x="5652120" y="4725144"/>
            <a:ext cx="3096344" cy="1881262"/>
          </a:xfrm>
          <a:prstGeom prst="rect">
            <a:avLst/>
          </a:prstGeom>
          <a:noFill/>
        </p:spPr>
      </p:pic>
      <p:pic>
        <p:nvPicPr>
          <p:cNvPr id="5" name="Picture 23" descr="mars"/>
          <p:cNvPicPr>
            <a:picLocks noChangeAspect="1" noChangeArrowheads="1" noCrop="1"/>
          </p:cNvPicPr>
          <p:nvPr/>
        </p:nvPicPr>
        <p:blipFill>
          <a:blip r:embed="rId3" cstate="print"/>
          <a:srcRect/>
          <a:stretch>
            <a:fillRect/>
          </a:stretch>
        </p:blipFill>
        <p:spPr bwMode="auto">
          <a:xfrm>
            <a:off x="7092280" y="692696"/>
            <a:ext cx="863600" cy="86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xit" presetSubtype="0" fill="hold" nodeType="afterEffect">
                                  <p:stCondLst>
                                    <p:cond delay="0"/>
                                  </p:stCondLst>
                                  <p:childTnLst>
                                    <p:animEffect transition="out" filter="fade">
                                      <p:cBhvr>
                                        <p:cTn id="10" dur="1000"/>
                                        <p:tgtEl>
                                          <p:spTgt spid="5"/>
                                        </p:tgtEl>
                                      </p:cBhvr>
                                    </p:animEffect>
                                    <p:set>
                                      <p:cBhvr>
                                        <p:cTn id="11"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20688"/>
            <a:ext cx="6912768" cy="3724096"/>
          </a:xfrm>
          <a:prstGeom prst="rect">
            <a:avLst/>
          </a:prstGeom>
        </p:spPr>
        <p:txBody>
          <a:bodyPr wrap="square">
            <a:spAutoFit/>
          </a:bodyPr>
          <a:lstStyle/>
          <a:p>
            <a:r>
              <a:rPr lang="en-US"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Когда американские заведения быстрого питания только появились в странах постсоветского пространства, каждый гражданин страны стремился там побывать.       Счастливых посетителей охватывало чувство гордости от того, что они посети “Мак  Дональд. Но когда эйфория прошла, стало ясно, что многие блюда вообще мало пригодны в пищу, потому что чересчур калорийны и невкусны. В блюдах огромное количество гомогенизированных жиров, эмульгаторов, ароматизаторов, красителей, соли, подсластителей и усилителей вкуса. </a:t>
            </a:r>
          </a:p>
          <a:p>
            <a:r>
              <a:rPr lang="ru-RU" sz="2000" dirty="0" smtClean="0">
                <a:solidFill>
                  <a:srgbClr val="C00000"/>
                </a:solidFill>
                <a:latin typeface="Times New Roman" pitchFamily="18" charset="0"/>
                <a:cs typeface="Times New Roman" pitchFamily="18" charset="0"/>
              </a:rPr>
              <a:t>.</a:t>
            </a:r>
            <a:r>
              <a:rPr lang="ru-RU" sz="1600" dirty="0" smtClean="0">
                <a:solidFill>
                  <a:srgbClr val="C00000"/>
                </a:solidFill>
                <a:latin typeface="Times New Roman" pitchFamily="18" charset="0"/>
                <a:cs typeface="Times New Roman" pitchFamily="18" charset="0"/>
              </a:rPr>
              <a:t/>
            </a:r>
            <a:br>
              <a:rPr lang="ru-RU" sz="1600" dirty="0" smtClean="0">
                <a:solidFill>
                  <a:srgbClr val="C00000"/>
                </a:solidFill>
                <a:latin typeface="Times New Roman" pitchFamily="18" charset="0"/>
                <a:cs typeface="Times New Roman" pitchFamily="18" charset="0"/>
              </a:rPr>
            </a:br>
            <a:endParaRPr lang="ru-RU" sz="1600"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15616" y="1231035"/>
            <a:ext cx="655272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США давно бьют тревогу по поводу массового увлечения населения </a:t>
            </a:r>
            <a:r>
              <a:rPr kumimoji="0" lang="ru-RU"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фаст-фудом</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В Федеральном суде Манхэттена однажды состоялся судебный процесс. В обвинении фаст-фуд назвали «главным виновником национальной эпидемии детского ожирения».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Медики все чаще свидетельствуют, что такая пища способствует ожирению, увеличивает риск возникновения диабета, гипертонии, аллергии, и даже рака. Становится очевидным, что питаться </a:t>
            </a:r>
            <a:r>
              <a:rPr kumimoji="0" lang="ru-RU" sz="2000" b="0" i="0" u="none" strike="noStrike" cap="none" normalizeH="0" baseline="0" dirty="0" err="1" smtClean="0">
                <a:ln>
                  <a:noFill/>
                </a:ln>
                <a:solidFill>
                  <a:srgbClr val="000000"/>
                </a:solidFill>
                <a:effectLst/>
                <a:latin typeface="Times New Roman" pitchFamily="18" charset="0"/>
                <a:ea typeface="Calibri" pitchFamily="34" charset="0"/>
                <a:cs typeface="Times New Roman" pitchFamily="18" charset="0"/>
              </a:rPr>
              <a:t>фаст-фудом</a:t>
            </a: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 вредно!</a:t>
            </a:r>
            <a:b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a:r>
            <a:br>
              <a:rPr kumimoji="0" lang="ru-RU" sz="20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b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268760"/>
            <a:ext cx="8686800" cy="1008112"/>
          </a:xfrm>
        </p:spPr>
        <p:txBody>
          <a:bodyPr>
            <a:normAutofit fontScale="90000"/>
          </a:bodyPr>
          <a:lstStyle/>
          <a:p>
            <a:r>
              <a:rPr lang="en-US" b="1" dirty="0" smtClean="0"/>
              <a:t>  </a:t>
            </a:r>
            <a:r>
              <a:rPr lang="ru-RU" b="1" dirty="0" smtClean="0"/>
              <a:t>Эксперименты по изучению влияния «фаст фуда» на организм</a:t>
            </a:r>
            <a:r>
              <a:rPr lang="en-US" b="1" dirty="0" smtClean="0"/>
              <a:t>.</a:t>
            </a:r>
            <a:r>
              <a:rPr lang="ru-RU" b="1" dirty="0" smtClean="0"/>
              <a:t/>
            </a:r>
            <a:br>
              <a:rPr lang="ru-RU" b="1" dirty="0" smtClean="0"/>
            </a:br>
            <a:endParaRPr lang="ru-RU" dirty="0"/>
          </a:p>
        </p:txBody>
      </p:sp>
      <p:sp>
        <p:nvSpPr>
          <p:cNvPr id="3" name="Прямоугольник 2"/>
          <p:cNvSpPr/>
          <p:nvPr/>
        </p:nvSpPr>
        <p:spPr>
          <a:xfrm>
            <a:off x="899592" y="2204864"/>
            <a:ext cx="6840760" cy="2585323"/>
          </a:xfrm>
          <a:prstGeom prst="rect">
            <a:avLst/>
          </a:prstGeom>
        </p:spPr>
        <p:txBody>
          <a:bodyPr wrap="square">
            <a:spAutoFit/>
          </a:bodyPr>
          <a:lstStyle/>
          <a:p>
            <a:r>
              <a:rPr lang="ru-RU" dirty="0" smtClean="0"/>
              <a:t>  Эксперимент влияния «фаст фуда» на организм проводился в НИИ биологии национального университета имени Каразина.</a:t>
            </a:r>
          </a:p>
          <a:p>
            <a:r>
              <a:rPr lang="ru-RU" dirty="0" smtClean="0"/>
              <a:t>      Вместе с директором, профессором А. И. Божковым, был разработан план исследований, которые помогли бы выявить влияние фаст-фуда на организм</a:t>
            </a:r>
            <a:r>
              <a:rPr lang="en-US" dirty="0" smtClean="0"/>
              <a:t>.</a:t>
            </a:r>
          </a:p>
          <a:p>
            <a:r>
              <a:rPr lang="en-US" dirty="0" smtClean="0"/>
              <a:t>    </a:t>
            </a:r>
            <a:r>
              <a:rPr lang="ru-RU" dirty="0" smtClean="0"/>
              <a:t>Объектом исследований стали крысы – животные, на которых проверяют безопасность того или иного вещества, предназначенного для человека</a:t>
            </a:r>
            <a:endParaRPr lang="ru-RU" dirty="0"/>
          </a:p>
        </p:txBody>
      </p:sp>
      <p:pic>
        <p:nvPicPr>
          <p:cNvPr id="5" name="Picture 23" descr="mars"/>
          <p:cNvPicPr>
            <a:picLocks noChangeAspect="1" noChangeArrowheads="1" noCrop="1"/>
          </p:cNvPicPr>
          <p:nvPr/>
        </p:nvPicPr>
        <p:blipFill>
          <a:blip r:embed="rId2" cstate="print"/>
          <a:srcRect/>
          <a:stretch>
            <a:fillRect/>
          </a:stretch>
        </p:blipFill>
        <p:spPr bwMode="auto">
          <a:xfrm>
            <a:off x="7092280" y="692696"/>
            <a:ext cx="863600" cy="863600"/>
          </a:xfrm>
          <a:prstGeom prst="rect">
            <a:avLst/>
          </a:prstGeom>
          <a:noFill/>
          <a:ln w="9525">
            <a:noFill/>
            <a:miter lim="800000"/>
            <a:headEnd/>
            <a:tailEnd/>
          </a:ln>
        </p:spPr>
      </p:pic>
      <p:pic>
        <p:nvPicPr>
          <p:cNvPr id="6" name="Picture 31" descr="SCIENCE1"/>
          <p:cNvPicPr>
            <a:picLocks noChangeAspect="1" noChangeArrowheads="1" noCrop="1"/>
          </p:cNvPicPr>
          <p:nvPr/>
        </p:nvPicPr>
        <p:blipFill>
          <a:blip r:embed="rId3" cstate="print"/>
          <a:srcRect/>
          <a:stretch>
            <a:fillRect/>
          </a:stretch>
        </p:blipFill>
        <p:spPr bwMode="auto">
          <a:xfrm>
            <a:off x="4355976" y="4005064"/>
            <a:ext cx="4535487" cy="2343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xit" presetSubtype="0" fill="hold" nodeType="afterEffect">
                                  <p:stCondLst>
                                    <p:cond delay="0"/>
                                  </p:stCondLst>
                                  <p:childTnLst>
                                    <p:animEffect transition="out" filter="fade">
                                      <p:cBhvr>
                                        <p:cTn id="10" dur="1000"/>
                                        <p:tgtEl>
                                          <p:spTgt spid="5"/>
                                        </p:tgtEl>
                                      </p:cBhvr>
                                    </p:animEffect>
                                    <p:set>
                                      <p:cBhvr>
                                        <p:cTn id="11"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409</TotalTime>
  <Words>1004</Words>
  <Application>Microsoft Office PowerPoint</Application>
  <PresentationFormat>Экран (4:3)</PresentationFormat>
  <Paragraphs>72</Paragraphs>
  <Slides>26</Slides>
  <Notes>0</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26</vt:i4>
      </vt:variant>
    </vt:vector>
  </HeadingPairs>
  <TitlesOfParts>
    <vt:vector size="37" baseType="lpstr">
      <vt:lpstr>Arial</vt:lpstr>
      <vt:lpstr>Arial Black</vt:lpstr>
      <vt:lpstr>Calibri</vt:lpstr>
      <vt:lpstr>Georgia</vt:lpstr>
      <vt:lpstr>Monotype Corsiva</vt:lpstr>
      <vt:lpstr>Segoe Print</vt:lpstr>
      <vt:lpstr>Segoe Script</vt:lpstr>
      <vt:lpstr>Times New Roman</vt:lpstr>
      <vt:lpstr>Wingdings</vt:lpstr>
      <vt:lpstr>Wingdings 2</vt:lpstr>
      <vt:lpstr>Официальная</vt:lpstr>
      <vt:lpstr>Презентация PowerPoint</vt:lpstr>
      <vt:lpstr>Презентация PowerPoint</vt:lpstr>
      <vt:lpstr>Презентация PowerPoint</vt:lpstr>
      <vt:lpstr> Конкуренты  White Castle, </vt:lpstr>
      <vt:lpstr> и Сеть ресторанов быстрого питания «Бюргер Кин», и американская сеть кафе быстрого питания «KFC» («Кентукки фрайд чикен»), доставка еды на дом.</vt:lpstr>
      <vt:lpstr>   В СССР фаст фуд впервые появился в 1990 году в Москве, где за первый день его работы работники ресторана обслужили около 30 тысяч человек .</vt:lpstr>
      <vt:lpstr>Презентация PowerPoint</vt:lpstr>
      <vt:lpstr>Презентация PowerPoint</vt:lpstr>
      <vt:lpstr>  Эксперименты по изучению влияния «фаст фуда» на организм. </vt:lpstr>
      <vt:lpstr>Презентация PowerPoint</vt:lpstr>
      <vt:lpstr>Презентация PowerPoint</vt:lpstr>
      <vt:lpstr>Чем грозит быстрое питание?  Спросили  медсестру  МОУ СОШ №2 </vt:lpstr>
      <vt:lpstr>Статистические  данные  опроса учащихся МОУ СОШ№2</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Святослав</dc:creator>
  <cp:lastModifiedBy>Денисова Нина</cp:lastModifiedBy>
  <cp:revision>60</cp:revision>
  <dcterms:created xsi:type="dcterms:W3CDTF">2013-01-29T17:31:54Z</dcterms:created>
  <dcterms:modified xsi:type="dcterms:W3CDTF">2023-11-10T10:50:10Z</dcterms:modified>
</cp:coreProperties>
</file>